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28" r:id="rId3"/>
    <p:sldId id="259" r:id="rId4"/>
    <p:sldId id="257" r:id="rId5"/>
    <p:sldId id="260" r:id="rId6"/>
    <p:sldId id="360" r:id="rId7"/>
    <p:sldId id="299" r:id="rId8"/>
    <p:sldId id="300" r:id="rId10"/>
    <p:sldId id="301" r:id="rId11"/>
    <p:sldId id="258" r:id="rId12"/>
    <p:sldId id="261" r:id="rId13"/>
    <p:sldId id="262" r:id="rId14"/>
    <p:sldId id="263" r:id="rId15"/>
    <p:sldId id="264" r:id="rId16"/>
    <p:sldId id="268" r:id="rId17"/>
    <p:sldId id="265" r:id="rId18"/>
    <p:sldId id="269" r:id="rId19"/>
    <p:sldId id="270" r:id="rId20"/>
    <p:sldId id="271" r:id="rId21"/>
    <p:sldId id="272" r:id="rId22"/>
    <p:sldId id="273" r:id="rId23"/>
    <p:sldId id="274" r:id="rId24"/>
    <p:sldId id="276" r:id="rId25"/>
    <p:sldId id="359" r:id="rId26"/>
    <p:sldId id="275" r:id="rId27"/>
    <p:sldId id="266" r:id="rId28"/>
    <p:sldId id="267" r:id="rId29"/>
    <p:sldId id="322" r:id="rId30"/>
    <p:sldId id="323" r:id="rId31"/>
    <p:sldId id="324" r:id="rId32"/>
    <p:sldId id="325" r:id="rId33"/>
    <p:sldId id="326" r:id="rId3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242" y="-84"/>
      </p:cViewPr>
      <p:guideLst>
        <p:guide orient="horz" pos="22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3EFD42F7-718C-4B98-AAEC-167E6DDD60A7}" type="datetimeFigureOut">
              <a:rPr lang="en-US" strike="noStrike" noProof="1" smtClean="0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1229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93" name="Notes Placeholder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21B2AA4F-B828-4D7C-AFD3-893933DAFCB4}" type="slidenum">
              <a:rPr lang="en-US" strike="noStrike" noProof="1" smtClean="0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Slide Image Placeholder 1"/>
          <p:cNvSpPr>
            <a:spLocks noGrp="1" noRot="1"/>
          </p:cNvSpPr>
          <p:nvPr>
            <p:ph type="sldImg"/>
          </p:nvPr>
        </p:nvSpPr>
        <p:spPr/>
      </p:sp>
      <p:sp>
        <p:nvSpPr>
          <p:cNvPr id="19458" name="Text Placeholder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fld id="{BB962C8B-B14F-4D97-AF65-F5344CB8AC3E}" type="datetime1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Text Placeholder 102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fld id="{BB962C8B-B14F-4D97-AF65-F5344CB8AC3E}" type="datetime1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fontAlgn="base" hangingPunct="1"/>
            <a:endParaRPr lang="en-US" strike="noStrike" noProof="1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>
                <a:latin typeface="Comic Sans MS" panose="030F0702030302020204" pitchFamily="66" charset="0"/>
                <a:ea typeface="+mn-ea"/>
                <a:cs typeface="+mn-cs"/>
              </a:rPr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hyperlink" Target="../../chi%20so%20IQ.pp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GIF"/><Relationship Id="rId1" Type="http://schemas.openxmlformats.org/officeDocument/2006/relationships/image" Target="../media/image7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hyperlink" Target="http://nguoivienxu.vietnamnet.vn/dataimages/200709/original/images1415118_Dinh_Nguyen-ngoai_cung_ben_trai-_tham_tre_em_tai_mot_ngoi_chua.jp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Rectangle 2"/>
          <p:cNvSpPr>
            <a:spLocks noGrp="1"/>
          </p:cNvSpPr>
          <p:nvPr>
            <p:ph type="ctrTitle"/>
          </p:nvPr>
        </p:nvSpPr>
        <p:spPr>
          <a:xfrm>
            <a:off x="228600" y="609600"/>
            <a:ext cx="7358063" cy="989013"/>
          </a:xfrm>
          <a:gradFill rotWithShape="1">
            <a:gsLst>
              <a:gs pos="0">
                <a:srgbClr val="A0A000">
                  <a:alpha val="100000"/>
                </a:srgbClr>
              </a:gs>
              <a:gs pos="50000">
                <a:srgbClr val="E6E600">
                  <a:alpha val="100000"/>
                </a:srgbClr>
              </a:gs>
              <a:gs pos="100000">
                <a:srgbClr val="FFFF00">
                  <a:alpha val="100000"/>
                </a:srgbClr>
              </a:gs>
            </a:gsLst>
            <a:lin ang="8100000" scaled="1"/>
            <a:tileRect/>
          </a:gradFill>
        </p:spPr>
        <p:txBody>
          <a:bodyPr anchor="b" anchorCtr="0"/>
          <a:p>
            <a:pPr defTabSz="914400">
              <a:buClrTx/>
              <a:buSzTx/>
              <a:buFontTx/>
              <a:buNone/>
            </a:pPr>
            <a:r>
              <a:rPr lang="en-US" altLang="zh-CN" b="1" kern="1200" baseline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UNIT 1: MY FRIENDS</a:t>
            </a:r>
            <a:endParaRPr lang="en-US" altLang="zh-CN" b="1" kern="1200" baseline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314" name="Rectangle 3"/>
          <p:cNvSpPr>
            <a:spLocks noGrp="1"/>
          </p:cNvSpPr>
          <p:nvPr>
            <p:ph type="subTitle" idx="1"/>
          </p:nvPr>
        </p:nvSpPr>
        <p:spPr>
          <a:xfrm>
            <a:off x="609600" y="1828800"/>
            <a:ext cx="6010275" cy="1184275"/>
          </a:xfrm>
          <a:gradFill rotWithShape="1">
            <a:gsLst>
              <a:gs pos="0">
                <a:srgbClr val="A0A000">
                  <a:alpha val="100000"/>
                </a:srgbClr>
              </a:gs>
              <a:gs pos="50000">
                <a:srgbClr val="E6E600">
                  <a:alpha val="100000"/>
                </a:srgbClr>
              </a:gs>
              <a:gs pos="100000">
                <a:srgbClr val="FFFF00">
                  <a:alpha val="100000"/>
                </a:srgbClr>
              </a:gs>
            </a:gsLst>
            <a:lin ang="8100000" scaled="1"/>
            <a:tileRect/>
          </a:gradFill>
        </p:spPr>
        <p:txBody>
          <a:bodyPr anchor="t" anchorCtr="0"/>
          <a:p>
            <a:pPr defTabSz="914400">
              <a:buClrTx/>
              <a:buSzTx/>
              <a:buFontTx/>
            </a:pPr>
            <a:r>
              <a:rPr lang="en-US" altLang="zh-CN" b="1" kern="1200" baseline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altLang="zh-CN" sz="4400" b="1" kern="1200" baseline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READ</a:t>
            </a:r>
            <a:endParaRPr lang="en-US" altLang="zh-CN" sz="4400" b="1" kern="1200" baseline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315" name="Picture 6"/>
          <p:cNvPicPr>
            <a:picLocks noGrp="1"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07125" y="2514600"/>
            <a:ext cx="2833688" cy="4305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6" name="Picture 7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5463" y="5029200"/>
            <a:ext cx="1366837" cy="16843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55" name="Rectangle 63"/>
          <p:cNvSpPr/>
          <p:nvPr/>
        </p:nvSpPr>
        <p:spPr>
          <a:xfrm rot="5400000">
            <a:off x="65088" y="2563813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3" name="Rectangle 63"/>
          <p:cNvSpPr/>
          <p:nvPr/>
        </p:nvSpPr>
        <p:spPr>
          <a:xfrm rot="5400000">
            <a:off x="65088" y="1420813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4" name="Rectangle 63"/>
          <p:cNvSpPr/>
          <p:nvPr/>
        </p:nvSpPr>
        <p:spPr>
          <a:xfrm rot="5400000">
            <a:off x="57150" y="3768725"/>
            <a:ext cx="928688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5" name="Rectangle 63"/>
          <p:cNvSpPr/>
          <p:nvPr/>
        </p:nvSpPr>
        <p:spPr>
          <a:xfrm rot="5400000">
            <a:off x="65088" y="4992688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2" name="Group 74"/>
          <p:cNvGrpSpPr/>
          <p:nvPr/>
        </p:nvGrpSpPr>
        <p:grpSpPr>
          <a:xfrm rot="5400000">
            <a:off x="223838" y="1841500"/>
            <a:ext cx="576262" cy="377825"/>
            <a:chOff x="1593" y="1824"/>
            <a:chExt cx="2601" cy="1754"/>
          </a:xfrm>
        </p:grpSpPr>
        <p:sp>
          <p:nvSpPr>
            <p:cNvPr id="826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6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6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61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3562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64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66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5"/>
          <p:cNvGrpSpPr/>
          <p:nvPr/>
        </p:nvGrpSpPr>
        <p:grpSpPr>
          <a:xfrm>
            <a:off x="1109663" y="1609725"/>
            <a:ext cx="6967537" cy="1138238"/>
            <a:chOff x="384" y="1344"/>
            <a:chExt cx="3072" cy="717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gray">
            <a:xfrm>
              <a:off x="384" y="1344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69" name="AutoShape 7"/>
            <p:cNvSpPr/>
            <p:nvPr/>
          </p:nvSpPr>
          <p:spPr>
            <a:xfrm>
              <a:off x="448" y="1379"/>
              <a:ext cx="271" cy="331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00" name="Freeform 8"/>
            <p:cNvSpPr/>
            <p:nvPr/>
          </p:nvSpPr>
          <p:spPr bwMode="gray">
            <a:xfrm>
              <a:off x="488" y="1399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gray">
            <a:xfrm>
              <a:off x="478" y="1383"/>
              <a:ext cx="211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A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72" name="Text Box 10"/>
            <p:cNvSpPr txBox="1"/>
            <p:nvPr/>
          </p:nvSpPr>
          <p:spPr>
            <a:xfrm>
              <a:off x="719" y="1383"/>
              <a:ext cx="2737" cy="67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3200" b="1">
                  <a:latin typeface="Arial" panose="020B0604020202020204" pitchFamily="34" charset="0"/>
                </a:rPr>
                <a:t> three</a:t>
              </a:r>
              <a:endParaRPr lang="en-US" altLang="zh-CN" sz="3200" b="1">
                <a:latin typeface="Arial" panose="020B0604020202020204" pitchFamily="34" charset="0"/>
              </a:endParaRPr>
            </a:p>
            <a:p>
              <a:pPr eaLnBrk="0" hangingPunct="0"/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pic>
        <p:nvPicPr>
          <p:cNvPr id="30742" name="AutoShape 17"/>
          <p:cNvPicPr/>
          <p:nvPr/>
        </p:nvPicPr>
        <p:blipFill>
          <a:blip r:embed="rId1"/>
          <a:stretch>
            <a:fillRect/>
          </a:stretch>
        </p:blipFill>
        <p:spPr>
          <a:xfrm>
            <a:off x="647700" y="0"/>
            <a:ext cx="7658100" cy="1577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3" name="Text Box 30742"/>
          <p:cNvSpPr txBox="1"/>
          <p:nvPr/>
        </p:nvSpPr>
        <p:spPr>
          <a:xfrm>
            <a:off x="1047750" y="304800"/>
            <a:ext cx="7302500" cy="1017588"/>
          </a:xfrm>
          <a:prstGeom prst="rect">
            <a:avLst/>
          </a:prstGeom>
          <a:noFill/>
          <a:ln w="9525">
            <a:noFill/>
          </a:ln>
        </p:spPr>
        <p:txBody>
          <a:bodyPr lIns="36000" tIns="36000" rIns="36000" bIns="36000" anchor="ctr" anchorCtr="0"/>
          <a:p>
            <a:pPr marR="0" defTabSz="914400">
              <a:buClrTx/>
              <a:buSzTx/>
              <a:buFontTx/>
              <a:buNone/>
            </a:pPr>
            <a:r>
              <a:rPr kumimoji="0" sz="3200" b="1" kern="1200" cap="none" spc="0" normalizeH="0" baseline="0" noProof="1" err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a.</a:t>
            </a:r>
            <a:r>
              <a:rPr kumimoji="0" lang="en-US" sz="3200" b="1" kern="1200" cap="none" spc="0" normalizeH="0" baseline="0" noProof="1" err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sz="3200" b="1" kern="1200" cap="none" spc="0" normalizeH="0" baseline="0" noProof="1" err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Ba</a:t>
            </a:r>
            <a:r>
              <a:rPr kumimoji="0" sz="3200" b="1" kern="1200" cap="none" spc="0" normalizeH="0" baseline="0" noProof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 talks about_______ of his friends .</a:t>
            </a:r>
            <a:endParaRPr kumimoji="0" sz="3200" b="1" kern="1200" cap="none" spc="0" normalizeH="0" baseline="0" noProof="1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4" name="Group 27"/>
          <p:cNvGrpSpPr/>
          <p:nvPr/>
        </p:nvGrpSpPr>
        <p:grpSpPr>
          <a:xfrm rot="5400000">
            <a:off x="26988" y="1477963"/>
            <a:ext cx="993775" cy="930275"/>
            <a:chOff x="1872" y="1824"/>
            <a:chExt cx="2014" cy="1821"/>
          </a:xfrm>
        </p:grpSpPr>
        <p:sp>
          <p:nvSpPr>
            <p:cNvPr id="8220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21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22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79" name="Oval 3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3580" name="Oval 3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82" name="Oval 3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84" name="Oval 3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 b="1">
                <a:solidFill>
                  <a:srgbClr val="0000FF"/>
                </a:solidFill>
                <a:latin typeface="Arial" panose="020B0604020202020204" pitchFamily="34" charset="0"/>
                <a:sym typeface="Wingdings 2" panose="05020102010507070707" pitchFamily="18" charset="2"/>
              </a:endParaRPr>
            </a:p>
          </p:txBody>
        </p:sp>
      </p:grpSp>
      <p:grpSp>
        <p:nvGrpSpPr>
          <p:cNvPr id="5" name="Group 74"/>
          <p:cNvGrpSpPr/>
          <p:nvPr/>
        </p:nvGrpSpPr>
        <p:grpSpPr>
          <a:xfrm rot="5400000">
            <a:off x="233363" y="3065463"/>
            <a:ext cx="574675" cy="377825"/>
            <a:chOff x="1593" y="1824"/>
            <a:chExt cx="2601" cy="1754"/>
          </a:xfrm>
        </p:grpSpPr>
        <p:sp>
          <p:nvSpPr>
            <p:cNvPr id="94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5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89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3590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9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92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01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94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74"/>
          <p:cNvGrpSpPr/>
          <p:nvPr/>
        </p:nvGrpSpPr>
        <p:grpSpPr>
          <a:xfrm rot="5400000">
            <a:off x="233363" y="4262438"/>
            <a:ext cx="574675" cy="377825"/>
            <a:chOff x="1593" y="1824"/>
            <a:chExt cx="2601" cy="1754"/>
          </a:xfrm>
        </p:grpSpPr>
        <p:sp>
          <p:nvSpPr>
            <p:cNvPr id="10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99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3600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1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02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1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04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74"/>
          <p:cNvGrpSpPr/>
          <p:nvPr/>
        </p:nvGrpSpPr>
        <p:grpSpPr>
          <a:xfrm rot="5400000">
            <a:off x="233363" y="5405438"/>
            <a:ext cx="574675" cy="377825"/>
            <a:chOff x="1593" y="1824"/>
            <a:chExt cx="2601" cy="1754"/>
          </a:xfrm>
        </p:grpSpPr>
        <p:sp>
          <p:nvSpPr>
            <p:cNvPr id="11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09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3610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12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14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1143000" y="2895600"/>
            <a:ext cx="6934200" cy="639763"/>
            <a:chOff x="508" y="2112"/>
            <a:chExt cx="3072" cy="403"/>
          </a:xfrm>
        </p:grpSpPr>
        <p:sp>
          <p:nvSpPr>
            <p:cNvPr id="820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6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gray">
            <a:xfrm>
              <a:off x="561" y="2139"/>
              <a:ext cx="196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B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20" name="Text Box 16"/>
            <p:cNvSpPr txBox="1"/>
            <p:nvPr/>
          </p:nvSpPr>
          <p:spPr>
            <a:xfrm>
              <a:off x="778" y="2147"/>
              <a:ext cx="276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</a:t>
              </a:r>
              <a:r>
                <a:rPr lang="en-US" altLang="zh-CN" sz="3200" b="1">
                  <a:latin typeface="Arial" panose="020B0604020202020204" pitchFamily="34" charset="0"/>
                </a:rPr>
                <a:t> all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37"/>
          <p:cNvGrpSpPr/>
          <p:nvPr/>
        </p:nvGrpSpPr>
        <p:grpSpPr>
          <a:xfrm rot="5400000">
            <a:off x="-1587" y="2773363"/>
            <a:ext cx="993775" cy="930275"/>
            <a:chOff x="1872" y="1824"/>
            <a:chExt cx="2014" cy="1821"/>
          </a:xfrm>
        </p:grpSpPr>
        <p:sp>
          <p:nvSpPr>
            <p:cNvPr id="8230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31" name="AutoShape 3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3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25" name="Oval 4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3626" name="Oval 4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28" name="Oval 4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30" name="Oval 4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27"/>
          <p:cNvGrpSpPr/>
          <p:nvPr/>
        </p:nvGrpSpPr>
        <p:grpSpPr>
          <a:xfrm rot="5400000">
            <a:off x="-30162" y="3986213"/>
            <a:ext cx="992187" cy="930275"/>
            <a:chOff x="1872" y="1824"/>
            <a:chExt cx="2014" cy="1821"/>
          </a:xfrm>
        </p:grpSpPr>
        <p:sp>
          <p:nvSpPr>
            <p:cNvPr id="133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4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5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35" name="Oval 3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3636" name="Oval 3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38" name="Oval 3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38" name="Oval 3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40" name="Oval 3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40" name="Oval 3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219200" y="5257800"/>
            <a:ext cx="6858000" cy="642938"/>
            <a:chOff x="508" y="2112"/>
            <a:chExt cx="3072" cy="405"/>
          </a:xfrm>
        </p:grpSpPr>
        <p:sp>
          <p:nvSpPr>
            <p:cNvPr id="14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AutoShape 13"/>
            <p:cNvSpPr>
              <a:spLocks noChangeArrowheads="1"/>
            </p:cNvSpPr>
            <p:nvPr/>
          </p:nvSpPr>
          <p:spPr bwMode="gray">
            <a:xfrm>
              <a:off x="514" y="2134"/>
              <a:ext cx="273" cy="360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Text Box 15"/>
            <p:cNvSpPr txBox="1">
              <a:spLocks noChangeArrowheads="1"/>
            </p:cNvSpPr>
            <p:nvPr/>
          </p:nvSpPr>
          <p:spPr bwMode="gray">
            <a:xfrm>
              <a:off x="565" y="2139"/>
              <a:ext cx="199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D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46" name="Text Box 16"/>
            <p:cNvSpPr txBox="1"/>
            <p:nvPr/>
          </p:nvSpPr>
          <p:spPr>
            <a:xfrm>
              <a:off x="815" y="2149"/>
              <a:ext cx="273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</a:t>
              </a:r>
              <a:r>
                <a:rPr lang="en-US" altLang="zh-CN" sz="3200" b="1">
                  <a:latin typeface="Arial" panose="020B0604020202020204" pitchFamily="34" charset="0"/>
                </a:rPr>
                <a:t> none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37"/>
          <p:cNvGrpSpPr/>
          <p:nvPr/>
        </p:nvGrpSpPr>
        <p:grpSpPr>
          <a:xfrm rot="5400000">
            <a:off x="-1587" y="5138738"/>
            <a:ext cx="993775" cy="930275"/>
            <a:chOff x="1872" y="1824"/>
            <a:chExt cx="2014" cy="1821"/>
          </a:xfrm>
        </p:grpSpPr>
        <p:sp>
          <p:nvSpPr>
            <p:cNvPr id="149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AutoShape 3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51" name="Oval 4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3652" name="Oval 4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54" name="Oval 4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54" name="Oval 4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56" name="Oval 4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56" name="Oval 4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1"/>
          <p:cNvGrpSpPr/>
          <p:nvPr/>
        </p:nvGrpSpPr>
        <p:grpSpPr>
          <a:xfrm>
            <a:off x="1219200" y="4087813"/>
            <a:ext cx="6858000" cy="668337"/>
            <a:chOff x="508" y="2112"/>
            <a:chExt cx="3072" cy="421"/>
          </a:xfrm>
        </p:grpSpPr>
        <p:sp>
          <p:nvSpPr>
            <p:cNvPr id="192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1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4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5" name="Text Box 15"/>
            <p:cNvSpPr txBox="1">
              <a:spLocks noChangeArrowheads="1"/>
            </p:cNvSpPr>
            <p:nvPr/>
          </p:nvSpPr>
          <p:spPr bwMode="gray">
            <a:xfrm>
              <a:off x="547" y="2139"/>
              <a:ext cx="198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C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62" name="Text Box 16"/>
            <p:cNvSpPr txBox="1"/>
            <p:nvPr/>
          </p:nvSpPr>
          <p:spPr>
            <a:xfrm>
              <a:off x="787" y="2165"/>
              <a:ext cx="2793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3200" b="1">
                  <a:latin typeface="Arial" panose="020B0604020202020204" pitchFamily="34" charset="0"/>
                </a:rPr>
                <a:t>four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16" name="10-Point Star 115"/>
          <p:cNvSpPr/>
          <p:nvPr/>
        </p:nvSpPr>
        <p:spPr>
          <a:xfrm>
            <a:off x="6996113" y="6056313"/>
            <a:ext cx="500063" cy="500063"/>
          </a:xfrm>
          <a:prstGeom prst="star10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835" name="Text Box 30834"/>
          <p:cNvSpPr txBox="1"/>
          <p:nvPr/>
        </p:nvSpPr>
        <p:spPr>
          <a:xfrm>
            <a:off x="2514600" y="6019800"/>
            <a:ext cx="38100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Bravo, you are right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0836" name="Text Box 30835"/>
          <p:cNvSpPr txBox="1"/>
          <p:nvPr/>
        </p:nvSpPr>
        <p:spPr>
          <a:xfrm>
            <a:off x="1981200" y="6019800"/>
            <a:ext cx="63246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What a pity, you are wrong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0837" name="Text Box 30836"/>
          <p:cNvSpPr txBox="1"/>
          <p:nvPr/>
        </p:nvSpPr>
        <p:spPr>
          <a:xfrm>
            <a:off x="285750" y="29384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0838" name="Text Box 30837"/>
          <p:cNvSpPr txBox="1"/>
          <p:nvPr/>
        </p:nvSpPr>
        <p:spPr>
          <a:xfrm>
            <a:off x="304800" y="41449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0839" name="Text Box 30838"/>
          <p:cNvSpPr txBox="1"/>
          <p:nvPr/>
        </p:nvSpPr>
        <p:spPr>
          <a:xfrm>
            <a:off x="304800" y="52879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0840" name="Text Box 30839"/>
          <p:cNvSpPr txBox="1"/>
          <p:nvPr/>
        </p:nvSpPr>
        <p:spPr>
          <a:xfrm>
            <a:off x="331788" y="1641475"/>
            <a:ext cx="533400" cy="644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</a:t>
            </a:r>
            <a:endParaRPr lang="en-US" altLang="zh-CN" sz="3600" b="1">
              <a:solidFill>
                <a:srgbClr val="0000FF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3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55" presetClass="exit" presetSubtype="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3000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000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3000"/>
                                        <p:tgtEl>
                                          <p:spTgt spid="30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55" presetClass="exit" presetSubtype="0" fill="hold" grpId="5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30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55" presetClass="exit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30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30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30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308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81000"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3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3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3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3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255" grpId="0" animBg="1"/>
      <p:bldP spid="103" grpId="0" animBg="1"/>
      <p:bldP spid="104" grpId="0" animBg="1"/>
      <p:bldP spid="105" grpId="0" animBg="1"/>
      <p:bldP spid="30743" grpId="0"/>
      <p:bldP spid="30835" grpId="0"/>
      <p:bldP spid="30836" grpId="0"/>
      <p:bldP spid="30836" grpId="1"/>
      <p:bldP spid="30836" grpId="2"/>
      <p:bldP spid="30836" grpId="3"/>
      <p:bldP spid="30836" grpId="4"/>
      <p:bldP spid="30836" grpId="5"/>
      <p:bldP spid="30837" grpId="0"/>
      <p:bldP spid="30838" grpId="0"/>
      <p:bldP spid="30839" grpId="0"/>
      <p:bldP spid="30840" grpId="0"/>
      <p:bldP spid="3084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55" name="Rectangle 63"/>
          <p:cNvSpPr/>
          <p:nvPr/>
        </p:nvSpPr>
        <p:spPr>
          <a:xfrm rot="5400000">
            <a:off x="217488" y="2563813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3" name="Rectangle 63"/>
          <p:cNvSpPr/>
          <p:nvPr/>
        </p:nvSpPr>
        <p:spPr>
          <a:xfrm rot="5400000">
            <a:off x="217488" y="1420813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4" name="Rectangle 63"/>
          <p:cNvSpPr/>
          <p:nvPr/>
        </p:nvSpPr>
        <p:spPr>
          <a:xfrm rot="5400000">
            <a:off x="209550" y="3768725"/>
            <a:ext cx="928688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5" name="Rectangle 63"/>
          <p:cNvSpPr/>
          <p:nvPr/>
        </p:nvSpPr>
        <p:spPr>
          <a:xfrm rot="5400000">
            <a:off x="217488" y="4992688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2" name="Group 74"/>
          <p:cNvGrpSpPr/>
          <p:nvPr/>
        </p:nvGrpSpPr>
        <p:grpSpPr>
          <a:xfrm rot="5400000">
            <a:off x="376238" y="1841500"/>
            <a:ext cx="576262" cy="377825"/>
            <a:chOff x="1593" y="1824"/>
            <a:chExt cx="2601" cy="1754"/>
          </a:xfrm>
        </p:grpSpPr>
        <p:sp>
          <p:nvSpPr>
            <p:cNvPr id="826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6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6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585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4586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588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590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5"/>
          <p:cNvGrpSpPr/>
          <p:nvPr/>
        </p:nvGrpSpPr>
        <p:grpSpPr>
          <a:xfrm>
            <a:off x="1109663" y="1735138"/>
            <a:ext cx="7212012" cy="631825"/>
            <a:chOff x="384" y="1344"/>
            <a:chExt cx="3180" cy="398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gray">
            <a:xfrm>
              <a:off x="384" y="1344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593" name="AutoShape 7"/>
            <p:cNvSpPr/>
            <p:nvPr/>
          </p:nvSpPr>
          <p:spPr>
            <a:xfrm>
              <a:off x="448" y="1379"/>
              <a:ext cx="271" cy="331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00" name="Freeform 8"/>
            <p:cNvSpPr/>
            <p:nvPr/>
          </p:nvSpPr>
          <p:spPr bwMode="gray">
            <a:xfrm>
              <a:off x="488" y="1399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gray">
            <a:xfrm>
              <a:off x="478" y="1383"/>
              <a:ext cx="211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A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596" name="Text Box 10"/>
            <p:cNvSpPr txBox="1"/>
            <p:nvPr/>
          </p:nvSpPr>
          <p:spPr>
            <a:xfrm>
              <a:off x="719" y="1374"/>
              <a:ext cx="2845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eaLnBrk="0" hangingPunct="0"/>
              <a:r>
                <a:rPr lang="en-US" altLang="zh-CN" sz="3200" b="1">
                  <a:latin typeface="Arial" panose="020B0604020202020204" pitchFamily="34" charset="0"/>
                </a:rPr>
                <a:t>does not affect his school work 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pic>
        <p:nvPicPr>
          <p:cNvPr id="31766" name="AutoShape 17"/>
          <p:cNvPicPr/>
          <p:nvPr/>
        </p:nvPicPr>
        <p:blipFill>
          <a:blip r:embed="rId1"/>
          <a:stretch>
            <a:fillRect/>
          </a:stretch>
        </p:blipFill>
        <p:spPr>
          <a:xfrm>
            <a:off x="723900" y="0"/>
            <a:ext cx="7658100" cy="1577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67" name="Text Box 31766"/>
          <p:cNvSpPr txBox="1"/>
          <p:nvPr/>
        </p:nvSpPr>
        <p:spPr>
          <a:xfrm>
            <a:off x="1335088" y="304800"/>
            <a:ext cx="7046913" cy="1017588"/>
          </a:xfrm>
          <a:prstGeom prst="rect">
            <a:avLst/>
          </a:prstGeom>
          <a:noFill/>
          <a:ln w="9525">
            <a:noFill/>
          </a:ln>
        </p:spPr>
        <p:txBody>
          <a:bodyPr lIns="36000" tIns="36000" rIns="36000" bIns="36000" anchor="ctr" anchorCtr="0"/>
          <a:p>
            <a:pPr marR="0" defTabSz="914400">
              <a:buClrTx/>
              <a:buSzTx/>
              <a:buFontTx/>
              <a:buNone/>
            </a:pPr>
            <a:r>
              <a:rPr kumimoji="0" sz="3200" b="1" kern="1200" cap="none" spc="0" normalizeH="0" baseline="0" noProof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b. </a:t>
            </a:r>
            <a:r>
              <a:rPr kumimoji="0" sz="3200" b="1" kern="1200" cap="none" spc="0" normalizeH="0" baseline="0" noProof="1" err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Bao’s</a:t>
            </a:r>
            <a:r>
              <a:rPr kumimoji="0" sz="3200" b="1" kern="1200" cap="none" spc="0" normalizeH="0" baseline="0" noProof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 volunteer work _________.</a:t>
            </a:r>
            <a:endParaRPr kumimoji="0" sz="3200" b="1" kern="1200" cap="none" spc="0" normalizeH="0" baseline="0" noProof="1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4" name="Group 27"/>
          <p:cNvGrpSpPr/>
          <p:nvPr/>
        </p:nvGrpSpPr>
        <p:grpSpPr>
          <a:xfrm rot="5400000">
            <a:off x="119063" y="1560513"/>
            <a:ext cx="993775" cy="930275"/>
            <a:chOff x="1872" y="1824"/>
            <a:chExt cx="2014" cy="1821"/>
          </a:xfrm>
        </p:grpSpPr>
        <p:sp>
          <p:nvSpPr>
            <p:cNvPr id="8220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21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22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03" name="Oval 3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4604" name="Oval 3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06" name="Oval 3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08" name="Oval 3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74"/>
          <p:cNvGrpSpPr/>
          <p:nvPr/>
        </p:nvGrpSpPr>
        <p:grpSpPr>
          <a:xfrm rot="5400000">
            <a:off x="385763" y="3065463"/>
            <a:ext cx="574675" cy="377825"/>
            <a:chOff x="1593" y="1824"/>
            <a:chExt cx="2601" cy="1754"/>
          </a:xfrm>
        </p:grpSpPr>
        <p:sp>
          <p:nvSpPr>
            <p:cNvPr id="94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5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13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4614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9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16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01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18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74"/>
          <p:cNvGrpSpPr/>
          <p:nvPr/>
        </p:nvGrpSpPr>
        <p:grpSpPr>
          <a:xfrm rot="5400000">
            <a:off x="385763" y="4262438"/>
            <a:ext cx="574675" cy="377825"/>
            <a:chOff x="1593" y="1824"/>
            <a:chExt cx="2601" cy="1754"/>
          </a:xfrm>
        </p:grpSpPr>
        <p:sp>
          <p:nvSpPr>
            <p:cNvPr id="10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23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4624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1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26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1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28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74"/>
          <p:cNvGrpSpPr/>
          <p:nvPr/>
        </p:nvGrpSpPr>
        <p:grpSpPr>
          <a:xfrm rot="5400000">
            <a:off x="385763" y="5405438"/>
            <a:ext cx="574675" cy="377825"/>
            <a:chOff x="1593" y="1824"/>
            <a:chExt cx="2601" cy="1754"/>
          </a:xfrm>
        </p:grpSpPr>
        <p:sp>
          <p:nvSpPr>
            <p:cNvPr id="11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33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4634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36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38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1219200" y="2895600"/>
            <a:ext cx="6826250" cy="652463"/>
            <a:chOff x="508" y="2112"/>
            <a:chExt cx="3072" cy="411"/>
          </a:xfrm>
        </p:grpSpPr>
        <p:sp>
          <p:nvSpPr>
            <p:cNvPr id="820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6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gray">
            <a:xfrm>
              <a:off x="560" y="2139"/>
              <a:ext cx="199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B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44" name="Text Box 16"/>
            <p:cNvSpPr txBox="1"/>
            <p:nvPr/>
          </p:nvSpPr>
          <p:spPr>
            <a:xfrm>
              <a:off x="786" y="2155"/>
              <a:ext cx="276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 </a:t>
              </a:r>
              <a:r>
                <a:rPr lang="en-US" altLang="zh-CN" sz="3200" b="1">
                  <a:latin typeface="Arial" panose="020B0604020202020204" pitchFamily="34" charset="0"/>
                </a:rPr>
                <a:t>helps him make friends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37"/>
          <p:cNvGrpSpPr/>
          <p:nvPr/>
        </p:nvGrpSpPr>
        <p:grpSpPr>
          <a:xfrm rot="5400000">
            <a:off x="150813" y="2773363"/>
            <a:ext cx="993775" cy="930275"/>
            <a:chOff x="1872" y="1824"/>
            <a:chExt cx="2014" cy="1821"/>
          </a:xfrm>
        </p:grpSpPr>
        <p:sp>
          <p:nvSpPr>
            <p:cNvPr id="8230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31" name="AutoShape 3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3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49" name="Oval 4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4650" name="Oval 4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52" name="Oval 4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54" name="Oval 4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27"/>
          <p:cNvGrpSpPr/>
          <p:nvPr/>
        </p:nvGrpSpPr>
        <p:grpSpPr>
          <a:xfrm rot="5400000">
            <a:off x="109538" y="3986213"/>
            <a:ext cx="992187" cy="930275"/>
            <a:chOff x="1872" y="1824"/>
            <a:chExt cx="2014" cy="1821"/>
          </a:xfrm>
        </p:grpSpPr>
        <p:sp>
          <p:nvSpPr>
            <p:cNvPr id="133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4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5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59" name="Oval 3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4660" name="Oval 3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38" name="Oval 3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62" name="Oval 3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40" name="Oval 3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64" name="Oval 3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247775" y="5281613"/>
            <a:ext cx="7008813" cy="609600"/>
            <a:chOff x="508" y="2112"/>
            <a:chExt cx="3188" cy="384"/>
          </a:xfrm>
        </p:grpSpPr>
        <p:sp>
          <p:nvSpPr>
            <p:cNvPr id="14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AutoShape 13"/>
            <p:cNvSpPr>
              <a:spLocks noChangeArrowheads="1"/>
            </p:cNvSpPr>
            <p:nvPr/>
          </p:nvSpPr>
          <p:spPr bwMode="gray">
            <a:xfrm>
              <a:off x="514" y="2134"/>
              <a:ext cx="273" cy="360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Text Box 15"/>
            <p:cNvSpPr txBox="1">
              <a:spLocks noChangeArrowheads="1"/>
            </p:cNvSpPr>
            <p:nvPr/>
          </p:nvSpPr>
          <p:spPr bwMode="gray">
            <a:xfrm>
              <a:off x="565" y="2139"/>
              <a:ext cx="199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D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70" name="Text Box 16"/>
            <p:cNvSpPr txBox="1"/>
            <p:nvPr/>
          </p:nvSpPr>
          <p:spPr>
            <a:xfrm>
              <a:off x="791" y="2128"/>
              <a:ext cx="2905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</a:t>
              </a:r>
              <a:r>
                <a:rPr lang="en-US" altLang="zh-CN" sz="3200" b="1">
                  <a:latin typeface="Arial" panose="020B0604020202020204" pitchFamily="34" charset="0"/>
                </a:rPr>
                <a:t>causes problems at exam time 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37"/>
          <p:cNvGrpSpPr/>
          <p:nvPr/>
        </p:nvGrpSpPr>
        <p:grpSpPr>
          <a:xfrm rot="5400000">
            <a:off x="141288" y="5129213"/>
            <a:ext cx="992187" cy="930275"/>
            <a:chOff x="1872" y="1824"/>
            <a:chExt cx="2014" cy="1821"/>
          </a:xfrm>
        </p:grpSpPr>
        <p:sp>
          <p:nvSpPr>
            <p:cNvPr id="149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AutoShape 3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75" name="Oval 4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4676" name="Oval 4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54" name="Oval 4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78" name="Oval 4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56" name="Oval 4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80" name="Oval 4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1"/>
          <p:cNvGrpSpPr/>
          <p:nvPr/>
        </p:nvGrpSpPr>
        <p:grpSpPr>
          <a:xfrm>
            <a:off x="1219200" y="4038600"/>
            <a:ext cx="6753225" cy="614363"/>
            <a:chOff x="508" y="2112"/>
            <a:chExt cx="3075" cy="387"/>
          </a:xfrm>
        </p:grpSpPr>
        <p:sp>
          <p:nvSpPr>
            <p:cNvPr id="192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1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4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5" name="Text Box 15"/>
            <p:cNvSpPr txBox="1">
              <a:spLocks noChangeArrowheads="1"/>
            </p:cNvSpPr>
            <p:nvPr/>
          </p:nvSpPr>
          <p:spPr bwMode="gray">
            <a:xfrm>
              <a:off x="546" y="2139"/>
              <a:ext cx="201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C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86" name="Text Box 16"/>
            <p:cNvSpPr txBox="1"/>
            <p:nvPr/>
          </p:nvSpPr>
          <p:spPr>
            <a:xfrm>
              <a:off x="790" y="2131"/>
              <a:ext cx="2793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 </a:t>
              </a:r>
              <a:r>
                <a:rPr lang="en-US" altLang="zh-CN" sz="3200" b="1">
                  <a:latin typeface="Arial" panose="020B0604020202020204" pitchFamily="34" charset="0"/>
                </a:rPr>
                <a:t>takes up a lot of time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16" name="10-Point Star 115"/>
          <p:cNvSpPr/>
          <p:nvPr/>
        </p:nvSpPr>
        <p:spPr>
          <a:xfrm>
            <a:off x="7148513" y="6056313"/>
            <a:ext cx="500063" cy="500063"/>
          </a:xfrm>
          <a:prstGeom prst="star10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859" name="Text Box 31858"/>
          <p:cNvSpPr txBox="1"/>
          <p:nvPr/>
        </p:nvSpPr>
        <p:spPr>
          <a:xfrm>
            <a:off x="1828800" y="5957888"/>
            <a:ext cx="6324600" cy="519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What a pity, you are wrong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1860" name="Text Box 31859"/>
          <p:cNvSpPr txBox="1"/>
          <p:nvPr/>
        </p:nvSpPr>
        <p:spPr>
          <a:xfrm>
            <a:off x="2362200" y="5957888"/>
            <a:ext cx="4800600" cy="519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Bravo, you are right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1861" name="Text Box 31860"/>
          <p:cNvSpPr txBox="1"/>
          <p:nvPr/>
        </p:nvSpPr>
        <p:spPr>
          <a:xfrm>
            <a:off x="334963" y="1782763"/>
            <a:ext cx="722312" cy="6461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</a:t>
            </a:r>
            <a:endParaRPr lang="en-US" altLang="zh-CN" sz="3600" b="1">
              <a:solidFill>
                <a:srgbClr val="0000FF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1862" name="Text Box 31861"/>
          <p:cNvSpPr txBox="1"/>
          <p:nvPr/>
        </p:nvSpPr>
        <p:spPr>
          <a:xfrm>
            <a:off x="457200" y="2895600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1863" name="Text Box 31862"/>
          <p:cNvSpPr txBox="1"/>
          <p:nvPr/>
        </p:nvSpPr>
        <p:spPr>
          <a:xfrm>
            <a:off x="457200" y="41449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1864" name="Text Box 31863"/>
          <p:cNvSpPr txBox="1"/>
          <p:nvPr/>
        </p:nvSpPr>
        <p:spPr>
          <a:xfrm>
            <a:off x="457200" y="52879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65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15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650"/>
                            </p:stCondLst>
                            <p:childTnLst>
                              <p:par>
                                <p:cTn id="2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150"/>
                            </p:stCondLst>
                            <p:childTnLst>
                              <p:par>
                                <p:cTn id="3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65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15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650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150"/>
                            </p:stCondLst>
                            <p:childTnLst>
                              <p:par>
                                <p:cTn id="5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650"/>
                            </p:stCondLst>
                            <p:childTnLst>
                              <p:par>
                                <p:cTn id="6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15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650"/>
                            </p:stCondLst>
                            <p:childTnLst>
                              <p:par>
                                <p:cTn id="7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150"/>
                            </p:stCondLst>
                            <p:childTnLst>
                              <p:par>
                                <p:cTn id="8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650"/>
                            </p:stCondLst>
                            <p:childTnLst>
                              <p:par>
                                <p:cTn id="8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15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650"/>
                            </p:stCondLst>
                            <p:childTnLst>
                              <p:par>
                                <p:cTn id="9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150"/>
                            </p:stCondLst>
                            <p:childTnLst>
                              <p:par>
                                <p:cTn id="10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650"/>
                            </p:stCondLst>
                            <p:childTnLst>
                              <p:par>
                                <p:cTn id="1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55" presetClass="exit" presetSubtype="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55" presetClass="exit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55" presetClass="exit" presetSubtype="0" fill="hold" grpId="5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3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3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3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318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3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3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3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3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255" grpId="0" animBg="1"/>
      <p:bldP spid="103" grpId="0" animBg="1"/>
      <p:bldP spid="104" grpId="0" animBg="1"/>
      <p:bldP spid="105" grpId="0" animBg="1"/>
      <p:bldP spid="31767" grpId="0"/>
      <p:bldP spid="31859" grpId="0"/>
      <p:bldP spid="31859" grpId="1"/>
      <p:bldP spid="31859" grpId="2"/>
      <p:bldP spid="31859" grpId="3"/>
      <p:bldP spid="31859" grpId="4"/>
      <p:bldP spid="31859" grpId="5"/>
      <p:bldP spid="31860" grpId="0"/>
      <p:bldP spid="31861" grpId="0"/>
      <p:bldP spid="31862" grpId="0"/>
      <p:bldP spid="31863" grpId="0"/>
      <p:bldP spid="318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55" name="Rectangle 63"/>
          <p:cNvSpPr/>
          <p:nvPr/>
        </p:nvSpPr>
        <p:spPr>
          <a:xfrm rot="5400000">
            <a:off x="141288" y="2563813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3" name="Rectangle 63"/>
          <p:cNvSpPr/>
          <p:nvPr/>
        </p:nvSpPr>
        <p:spPr>
          <a:xfrm rot="5400000">
            <a:off x="141288" y="1420813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4" name="Rectangle 63"/>
          <p:cNvSpPr/>
          <p:nvPr/>
        </p:nvSpPr>
        <p:spPr>
          <a:xfrm rot="5400000">
            <a:off x="133350" y="3768725"/>
            <a:ext cx="928688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5" name="Rectangle 63"/>
          <p:cNvSpPr/>
          <p:nvPr/>
        </p:nvSpPr>
        <p:spPr>
          <a:xfrm rot="5400000">
            <a:off x="141288" y="4992688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2" name="Group 74"/>
          <p:cNvGrpSpPr/>
          <p:nvPr/>
        </p:nvGrpSpPr>
        <p:grpSpPr>
          <a:xfrm rot="5400000">
            <a:off x="300038" y="1841500"/>
            <a:ext cx="576262" cy="377825"/>
            <a:chOff x="1593" y="1824"/>
            <a:chExt cx="2601" cy="1754"/>
          </a:xfrm>
        </p:grpSpPr>
        <p:sp>
          <p:nvSpPr>
            <p:cNvPr id="826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6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6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09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5610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12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14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5"/>
          <p:cNvGrpSpPr/>
          <p:nvPr/>
        </p:nvGrpSpPr>
        <p:grpSpPr>
          <a:xfrm>
            <a:off x="990600" y="1735138"/>
            <a:ext cx="6967538" cy="646112"/>
            <a:chOff x="384" y="1344"/>
            <a:chExt cx="3072" cy="407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gray">
            <a:xfrm>
              <a:off x="384" y="1344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17" name="AutoShape 7"/>
            <p:cNvSpPr/>
            <p:nvPr/>
          </p:nvSpPr>
          <p:spPr>
            <a:xfrm>
              <a:off x="448" y="1379"/>
              <a:ext cx="271" cy="331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00" name="Freeform 8"/>
            <p:cNvSpPr/>
            <p:nvPr/>
          </p:nvSpPr>
          <p:spPr bwMode="gray">
            <a:xfrm>
              <a:off x="488" y="1399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gray">
            <a:xfrm>
              <a:off x="478" y="1383"/>
              <a:ext cx="211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A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20" name="Text Box 10"/>
            <p:cNvSpPr txBox="1"/>
            <p:nvPr/>
          </p:nvSpPr>
          <p:spPr>
            <a:xfrm>
              <a:off x="712" y="1383"/>
              <a:ext cx="2737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 </a:t>
              </a:r>
              <a:r>
                <a:rPr lang="en-US" altLang="zh-CN" sz="3200" b="1">
                  <a:latin typeface="Arial" panose="020B0604020202020204" pitchFamily="34" charset="0"/>
                </a:rPr>
                <a:t>like quiet places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pic>
        <p:nvPicPr>
          <p:cNvPr id="32790" name="AutoShape 17"/>
          <p:cNvPicPr/>
          <p:nvPr/>
        </p:nvPicPr>
        <p:blipFill>
          <a:blip r:embed="rId1"/>
          <a:stretch>
            <a:fillRect/>
          </a:stretch>
        </p:blipFill>
        <p:spPr>
          <a:xfrm>
            <a:off x="609600" y="0"/>
            <a:ext cx="7658100" cy="1577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91" name="Text Box 32790"/>
          <p:cNvSpPr txBox="1"/>
          <p:nvPr/>
        </p:nvSpPr>
        <p:spPr>
          <a:xfrm>
            <a:off x="914400" y="304800"/>
            <a:ext cx="7162800" cy="1017588"/>
          </a:xfrm>
          <a:prstGeom prst="rect">
            <a:avLst/>
          </a:prstGeom>
          <a:noFill/>
          <a:ln w="9525">
            <a:noFill/>
          </a:ln>
        </p:spPr>
        <p:txBody>
          <a:bodyPr lIns="36000" tIns="36000" rIns="36000" bIns="36000" anchor="ctr" anchorCtr="0"/>
          <a:p>
            <a:pPr marR="0" defTabSz="914400">
              <a:buClrTx/>
              <a:buSzTx/>
              <a:buFontTx/>
              <a:buNone/>
            </a:pPr>
            <a:r>
              <a:rPr kumimoji="0" lang="en-US" sz="3200" b="1" kern="1200" cap="none" spc="0" normalizeH="0" baseline="0" noProof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sz="3200" b="1" kern="1200" cap="none" spc="0" normalizeH="0" baseline="0" noProof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c. </a:t>
            </a:r>
            <a:r>
              <a:rPr kumimoji="0" sz="3200" b="1" kern="1200" cap="none" spc="0" normalizeH="0" baseline="0" noProof="1" err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Khai</a:t>
            </a:r>
            <a:r>
              <a:rPr kumimoji="0" sz="3200" b="1" kern="1200" cap="none" spc="0" normalizeH="0" baseline="0" noProof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 and Song _________  .</a:t>
            </a:r>
            <a:endParaRPr kumimoji="0" sz="3200" b="1" kern="1200" cap="none" spc="0" normalizeH="0" baseline="0" noProof="1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4" name="Group 27"/>
          <p:cNvGrpSpPr/>
          <p:nvPr/>
        </p:nvGrpSpPr>
        <p:grpSpPr>
          <a:xfrm rot="5400000">
            <a:off x="42863" y="1560513"/>
            <a:ext cx="993775" cy="930275"/>
            <a:chOff x="1872" y="1824"/>
            <a:chExt cx="2014" cy="1821"/>
          </a:xfrm>
        </p:grpSpPr>
        <p:sp>
          <p:nvSpPr>
            <p:cNvPr id="8220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21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22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27" name="Oval 3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5628" name="Oval 3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30" name="Oval 3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32" name="Oval 3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74"/>
          <p:cNvGrpSpPr/>
          <p:nvPr/>
        </p:nvGrpSpPr>
        <p:grpSpPr>
          <a:xfrm rot="5400000">
            <a:off x="309563" y="3065463"/>
            <a:ext cx="574675" cy="377825"/>
            <a:chOff x="1593" y="1824"/>
            <a:chExt cx="2601" cy="1754"/>
          </a:xfrm>
        </p:grpSpPr>
        <p:sp>
          <p:nvSpPr>
            <p:cNvPr id="94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5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37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5638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9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40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01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42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74"/>
          <p:cNvGrpSpPr/>
          <p:nvPr/>
        </p:nvGrpSpPr>
        <p:grpSpPr>
          <a:xfrm rot="5400000">
            <a:off x="309563" y="4262438"/>
            <a:ext cx="574675" cy="377825"/>
            <a:chOff x="1593" y="1824"/>
            <a:chExt cx="2601" cy="1754"/>
          </a:xfrm>
        </p:grpSpPr>
        <p:sp>
          <p:nvSpPr>
            <p:cNvPr id="10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47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5648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1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50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1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52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74"/>
          <p:cNvGrpSpPr/>
          <p:nvPr/>
        </p:nvGrpSpPr>
        <p:grpSpPr>
          <a:xfrm rot="5400000">
            <a:off x="309563" y="5405438"/>
            <a:ext cx="574675" cy="377825"/>
            <a:chOff x="1593" y="1824"/>
            <a:chExt cx="2601" cy="1754"/>
          </a:xfrm>
        </p:grpSpPr>
        <p:sp>
          <p:nvSpPr>
            <p:cNvPr id="11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57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5658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60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62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1143000" y="2895600"/>
            <a:ext cx="6826250" cy="630238"/>
            <a:chOff x="508" y="2112"/>
            <a:chExt cx="3072" cy="397"/>
          </a:xfrm>
        </p:grpSpPr>
        <p:sp>
          <p:nvSpPr>
            <p:cNvPr id="820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6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gray">
            <a:xfrm>
              <a:off x="560" y="2139"/>
              <a:ext cx="199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B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68" name="Text Box 16"/>
            <p:cNvSpPr txBox="1"/>
            <p:nvPr/>
          </p:nvSpPr>
          <p:spPr>
            <a:xfrm>
              <a:off x="781" y="2141"/>
              <a:ext cx="276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</a:t>
              </a:r>
              <a:r>
                <a:rPr lang="en-US" altLang="zh-CN" sz="3200" b="1">
                  <a:latin typeface="Arial" panose="020B0604020202020204" pitchFamily="34" charset="0"/>
                </a:rPr>
                <a:t> enjoy sports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37"/>
          <p:cNvGrpSpPr/>
          <p:nvPr/>
        </p:nvGrpSpPr>
        <p:grpSpPr>
          <a:xfrm rot="5400000">
            <a:off x="65088" y="2763838"/>
            <a:ext cx="992187" cy="930275"/>
            <a:chOff x="1872" y="1824"/>
            <a:chExt cx="2014" cy="1821"/>
          </a:xfrm>
        </p:grpSpPr>
        <p:sp>
          <p:nvSpPr>
            <p:cNvPr id="8230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31" name="AutoShape 3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3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73" name="Oval 4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5674" name="Oval 4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76" name="Oval 4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78" name="Oval 4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27"/>
          <p:cNvGrpSpPr/>
          <p:nvPr/>
        </p:nvGrpSpPr>
        <p:grpSpPr>
          <a:xfrm rot="5400000">
            <a:off x="33338" y="3986213"/>
            <a:ext cx="992187" cy="930275"/>
            <a:chOff x="1872" y="1824"/>
            <a:chExt cx="2014" cy="1821"/>
          </a:xfrm>
        </p:grpSpPr>
        <p:sp>
          <p:nvSpPr>
            <p:cNvPr id="133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4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5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83" name="Oval 3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5684" name="Oval 3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38" name="Oval 3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86" name="Oval 3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40" name="Oval 3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88" name="Oval 3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71575" y="5281613"/>
            <a:ext cx="6753225" cy="619125"/>
            <a:chOff x="508" y="2112"/>
            <a:chExt cx="3072" cy="390"/>
          </a:xfrm>
        </p:grpSpPr>
        <p:sp>
          <p:nvSpPr>
            <p:cNvPr id="14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AutoShape 13"/>
            <p:cNvSpPr>
              <a:spLocks noChangeArrowheads="1"/>
            </p:cNvSpPr>
            <p:nvPr/>
          </p:nvSpPr>
          <p:spPr bwMode="gray">
            <a:xfrm>
              <a:off x="514" y="2134"/>
              <a:ext cx="273" cy="360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Text Box 15"/>
            <p:cNvSpPr txBox="1">
              <a:spLocks noChangeArrowheads="1"/>
            </p:cNvSpPr>
            <p:nvPr/>
          </p:nvSpPr>
          <p:spPr bwMode="gray">
            <a:xfrm>
              <a:off x="565" y="2139"/>
              <a:ext cx="199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D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94" name="Text Box 16"/>
            <p:cNvSpPr txBox="1"/>
            <p:nvPr/>
          </p:nvSpPr>
          <p:spPr>
            <a:xfrm>
              <a:off x="810" y="2134"/>
              <a:ext cx="273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3200" b="1">
                  <a:latin typeface="Arial" panose="020B0604020202020204" pitchFamily="34" charset="0"/>
                </a:rPr>
                <a:t>don’t talk much in public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37"/>
          <p:cNvGrpSpPr/>
          <p:nvPr/>
        </p:nvGrpSpPr>
        <p:grpSpPr>
          <a:xfrm rot="5400000">
            <a:off x="65088" y="5129213"/>
            <a:ext cx="992187" cy="930275"/>
            <a:chOff x="1872" y="1824"/>
            <a:chExt cx="2014" cy="1821"/>
          </a:xfrm>
        </p:grpSpPr>
        <p:sp>
          <p:nvSpPr>
            <p:cNvPr id="149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AutoShape 3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99" name="Oval 4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5700" name="Oval 4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54" name="Oval 4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702" name="Oval 4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56" name="Oval 4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704" name="Oval 4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1"/>
          <p:cNvGrpSpPr/>
          <p:nvPr/>
        </p:nvGrpSpPr>
        <p:grpSpPr>
          <a:xfrm>
            <a:off x="1177925" y="4087813"/>
            <a:ext cx="6746875" cy="668337"/>
            <a:chOff x="508" y="2112"/>
            <a:chExt cx="3072" cy="421"/>
          </a:xfrm>
        </p:grpSpPr>
        <p:sp>
          <p:nvSpPr>
            <p:cNvPr id="192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1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4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5" name="Text Box 15"/>
            <p:cNvSpPr txBox="1">
              <a:spLocks noChangeArrowheads="1"/>
            </p:cNvSpPr>
            <p:nvPr/>
          </p:nvSpPr>
          <p:spPr bwMode="gray">
            <a:xfrm>
              <a:off x="546" y="2139"/>
              <a:ext cx="201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C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710" name="Text Box 16"/>
            <p:cNvSpPr txBox="1"/>
            <p:nvPr/>
          </p:nvSpPr>
          <p:spPr>
            <a:xfrm>
              <a:off x="778" y="2165"/>
              <a:ext cx="2793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</a:t>
              </a:r>
              <a:r>
                <a:rPr lang="en-US" altLang="zh-CN" sz="3200" b="1">
                  <a:latin typeface="Arial" panose="020B0604020202020204" pitchFamily="34" charset="0"/>
                </a:rPr>
                <a:t> dislike school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16" name="10-Point Star 115"/>
          <p:cNvSpPr/>
          <p:nvPr/>
        </p:nvSpPr>
        <p:spPr>
          <a:xfrm>
            <a:off x="7072313" y="6056313"/>
            <a:ext cx="500063" cy="500063"/>
          </a:xfrm>
          <a:prstGeom prst="star10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883" name="Text Box 32882"/>
          <p:cNvSpPr txBox="1"/>
          <p:nvPr/>
        </p:nvSpPr>
        <p:spPr>
          <a:xfrm>
            <a:off x="2514600" y="6019800"/>
            <a:ext cx="44958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Bravo, you are right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2884" name="Text Box 32883"/>
          <p:cNvSpPr txBox="1"/>
          <p:nvPr/>
        </p:nvSpPr>
        <p:spPr>
          <a:xfrm>
            <a:off x="2133600" y="6019800"/>
            <a:ext cx="48768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What a pity, you are wrong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2885" name="Text Box 32884"/>
          <p:cNvSpPr txBox="1"/>
          <p:nvPr/>
        </p:nvSpPr>
        <p:spPr>
          <a:xfrm>
            <a:off x="381000" y="17065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2886" name="Text Box 32885"/>
          <p:cNvSpPr txBox="1"/>
          <p:nvPr/>
        </p:nvSpPr>
        <p:spPr>
          <a:xfrm>
            <a:off x="381000" y="29257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2887" name="Text Box 32886"/>
          <p:cNvSpPr txBox="1"/>
          <p:nvPr/>
        </p:nvSpPr>
        <p:spPr>
          <a:xfrm>
            <a:off x="381000" y="41449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2888" name="Text Box 32887"/>
          <p:cNvSpPr txBox="1"/>
          <p:nvPr/>
        </p:nvSpPr>
        <p:spPr>
          <a:xfrm>
            <a:off x="381000" y="5334000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</a:t>
            </a:r>
            <a:endParaRPr lang="en-US" altLang="zh-CN" sz="3200" b="1">
              <a:solidFill>
                <a:srgbClr val="0000FF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45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95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50"/>
                            </p:stCondLst>
                            <p:childTnLst>
                              <p:par>
                                <p:cTn id="2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950"/>
                            </p:stCondLst>
                            <p:childTnLst>
                              <p:par>
                                <p:cTn id="3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45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95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450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950"/>
                            </p:stCondLst>
                            <p:childTnLst>
                              <p:par>
                                <p:cTn id="5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450"/>
                            </p:stCondLst>
                            <p:childTnLst>
                              <p:par>
                                <p:cTn id="6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95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450"/>
                            </p:stCondLst>
                            <p:childTnLst>
                              <p:par>
                                <p:cTn id="7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950"/>
                            </p:stCondLst>
                            <p:childTnLst>
                              <p:par>
                                <p:cTn id="8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450"/>
                            </p:stCondLst>
                            <p:childTnLst>
                              <p:par>
                                <p:cTn id="8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95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450"/>
                            </p:stCondLst>
                            <p:childTnLst>
                              <p:par>
                                <p:cTn id="9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950"/>
                            </p:stCondLst>
                            <p:childTnLst>
                              <p:par>
                                <p:cTn id="10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450"/>
                            </p:stCondLst>
                            <p:childTnLst>
                              <p:par>
                                <p:cTn id="1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2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2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28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55" presetClass="exit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32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55" presetClass="exit" presetSubtype="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32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55" presetClass="exit" presetSubtype="0" fill="hold" grpId="5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3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32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3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3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3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3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255" grpId="0" animBg="1"/>
      <p:bldP spid="103" grpId="0" animBg="1"/>
      <p:bldP spid="104" grpId="0" animBg="1"/>
      <p:bldP spid="105" grpId="0" animBg="1"/>
      <p:bldP spid="32791" grpId="0"/>
      <p:bldP spid="32883" grpId="0"/>
      <p:bldP spid="32884" grpId="0"/>
      <p:bldP spid="32884" grpId="1"/>
      <p:bldP spid="32884" grpId="2"/>
      <p:bldP spid="32884" grpId="3"/>
      <p:bldP spid="32884" grpId="4"/>
      <p:bldP spid="32884" grpId="5"/>
      <p:bldP spid="32885" grpId="0"/>
      <p:bldP spid="32886" grpId="0"/>
      <p:bldP spid="32887" grpId="0"/>
      <p:bldP spid="328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55" name="Rectangle 63"/>
          <p:cNvSpPr/>
          <p:nvPr/>
        </p:nvSpPr>
        <p:spPr>
          <a:xfrm rot="5400000">
            <a:off x="65088" y="2640013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3" name="Rectangle 63"/>
          <p:cNvSpPr/>
          <p:nvPr/>
        </p:nvSpPr>
        <p:spPr>
          <a:xfrm rot="5400000">
            <a:off x="65088" y="1497013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4" name="Rectangle 63"/>
          <p:cNvSpPr/>
          <p:nvPr/>
        </p:nvSpPr>
        <p:spPr>
          <a:xfrm rot="5400000">
            <a:off x="57150" y="3844925"/>
            <a:ext cx="928688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5" name="Rectangle 63"/>
          <p:cNvSpPr/>
          <p:nvPr/>
        </p:nvSpPr>
        <p:spPr>
          <a:xfrm rot="5400000">
            <a:off x="65088" y="5068888"/>
            <a:ext cx="930275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vert="eaVert" wrap="none" anchor="ctr" anchorCtr="0"/>
          <a:p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2" name="Group 74"/>
          <p:cNvGrpSpPr/>
          <p:nvPr/>
        </p:nvGrpSpPr>
        <p:grpSpPr>
          <a:xfrm rot="5400000">
            <a:off x="223838" y="1917700"/>
            <a:ext cx="576262" cy="377825"/>
            <a:chOff x="1593" y="1824"/>
            <a:chExt cx="2601" cy="1754"/>
          </a:xfrm>
        </p:grpSpPr>
        <p:sp>
          <p:nvSpPr>
            <p:cNvPr id="826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6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6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33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6634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36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38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5"/>
          <p:cNvGrpSpPr/>
          <p:nvPr/>
        </p:nvGrpSpPr>
        <p:grpSpPr>
          <a:xfrm>
            <a:off x="957263" y="1811338"/>
            <a:ext cx="6967537" cy="646112"/>
            <a:chOff x="384" y="1344"/>
            <a:chExt cx="3072" cy="407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gray">
            <a:xfrm>
              <a:off x="384" y="1344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41" name="AutoShape 7"/>
            <p:cNvSpPr/>
            <p:nvPr/>
          </p:nvSpPr>
          <p:spPr>
            <a:xfrm>
              <a:off x="448" y="1379"/>
              <a:ext cx="271" cy="331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00" name="Freeform 8"/>
            <p:cNvSpPr/>
            <p:nvPr/>
          </p:nvSpPr>
          <p:spPr bwMode="gray">
            <a:xfrm>
              <a:off x="488" y="1399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gray">
            <a:xfrm>
              <a:off x="478" y="1383"/>
              <a:ext cx="211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A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44" name="Text Box 10"/>
            <p:cNvSpPr txBox="1"/>
            <p:nvPr/>
          </p:nvSpPr>
          <p:spPr>
            <a:xfrm>
              <a:off x="713" y="1383"/>
              <a:ext cx="2737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</a:t>
              </a:r>
              <a:r>
                <a:rPr lang="en-US" altLang="zh-CN" sz="3200" b="1">
                  <a:latin typeface="Arial" panose="020B0604020202020204" pitchFamily="34" charset="0"/>
                </a:rPr>
                <a:t> answer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pic>
        <p:nvPicPr>
          <p:cNvPr id="33814" name="AutoShape 17"/>
          <p:cNvPicPr/>
          <p:nvPr/>
        </p:nvPicPr>
        <p:blipFill>
          <a:blip r:embed="rId1"/>
          <a:stretch>
            <a:fillRect/>
          </a:stretch>
        </p:blipFill>
        <p:spPr>
          <a:xfrm>
            <a:off x="382588" y="76200"/>
            <a:ext cx="8012112" cy="1577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15" name="Text Box 33814"/>
          <p:cNvSpPr txBox="1"/>
          <p:nvPr/>
        </p:nvSpPr>
        <p:spPr>
          <a:xfrm>
            <a:off x="744538" y="381000"/>
            <a:ext cx="7408863" cy="1017588"/>
          </a:xfrm>
          <a:prstGeom prst="rect">
            <a:avLst/>
          </a:prstGeom>
          <a:noFill/>
          <a:ln w="9525">
            <a:noFill/>
          </a:ln>
        </p:spPr>
        <p:txBody>
          <a:bodyPr lIns="36000" tIns="36000" rIns="36000" bIns="36000" anchor="ctr" anchorCtr="0"/>
          <a:p>
            <a:pPr marR="0" defTabSz="914400">
              <a:buClrTx/>
              <a:buSzTx/>
              <a:buFontTx/>
              <a:buNone/>
            </a:pPr>
            <a:r>
              <a:rPr kumimoji="0" sz="3200" b="1" kern="1200" cap="none" spc="0" normalizeH="0" baseline="0" noProof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charset="0"/>
                <a:ea typeface="+mn-ea"/>
                <a:cs typeface="Arial" panose="020B0604020202020204" pitchFamily="34" charset="0"/>
              </a:rPr>
              <a:t>d. </a:t>
            </a:r>
            <a:r>
              <a:rPr kumimoji="0" sz="3200" b="1" kern="1200" cap="none" spc="0" normalizeH="0" baseline="0" noProof="1" err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charset="0"/>
                <a:ea typeface="+mn-ea"/>
                <a:cs typeface="Arial" panose="020B0604020202020204" pitchFamily="34" charset="0"/>
              </a:rPr>
              <a:t>Ba</a:t>
            </a:r>
            <a:r>
              <a:rPr kumimoji="0" sz="3200" b="1" kern="1200" cap="none" spc="0" normalizeH="0" baseline="0" noProof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charset="0"/>
                <a:ea typeface="+mn-ea"/>
                <a:cs typeface="Arial" panose="020B0604020202020204" pitchFamily="34" charset="0"/>
              </a:rPr>
              <a:t>’ friends sometimes ______ his </a:t>
            </a:r>
            <a:r>
              <a:rPr kumimoji="0" sz="3200" b="1" kern="1200" cap="none" spc="0" normalizeH="0" baseline="0" noProof="1" err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charset="0"/>
                <a:ea typeface="+mn-ea"/>
                <a:cs typeface="Arial" panose="020B0604020202020204" pitchFamily="34" charset="0"/>
              </a:rPr>
              <a:t>jokes</a:t>
            </a:r>
            <a:r>
              <a:rPr kumimoji="0" lang="en-US" sz="3200" b="1" kern="1200" cap="none" spc="0" normalizeH="0" baseline="0" noProof="1" err="1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3200" b="1" kern="1200" cap="none" spc="0" normalizeH="0" baseline="0" noProof="1" err="1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Calibri" panose="020F050202020403020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7"/>
          <p:cNvGrpSpPr/>
          <p:nvPr/>
        </p:nvGrpSpPr>
        <p:grpSpPr>
          <a:xfrm rot="5400000">
            <a:off x="-30162" y="1625600"/>
            <a:ext cx="992187" cy="930275"/>
            <a:chOff x="1872" y="1824"/>
            <a:chExt cx="2014" cy="1821"/>
          </a:xfrm>
        </p:grpSpPr>
        <p:sp>
          <p:nvSpPr>
            <p:cNvPr id="8220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21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22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51" name="Oval 3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6652" name="Oval 3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54" name="Oval 3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56" name="Oval 3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74"/>
          <p:cNvGrpSpPr/>
          <p:nvPr/>
        </p:nvGrpSpPr>
        <p:grpSpPr>
          <a:xfrm rot="5400000">
            <a:off x="233363" y="3141663"/>
            <a:ext cx="574675" cy="377825"/>
            <a:chOff x="1593" y="1824"/>
            <a:chExt cx="2601" cy="1754"/>
          </a:xfrm>
        </p:grpSpPr>
        <p:sp>
          <p:nvSpPr>
            <p:cNvPr id="94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5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61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6662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9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64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01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66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74"/>
          <p:cNvGrpSpPr/>
          <p:nvPr/>
        </p:nvGrpSpPr>
        <p:grpSpPr>
          <a:xfrm rot="5400000">
            <a:off x="233363" y="4338638"/>
            <a:ext cx="574675" cy="377825"/>
            <a:chOff x="1593" y="1824"/>
            <a:chExt cx="2601" cy="1754"/>
          </a:xfrm>
        </p:grpSpPr>
        <p:sp>
          <p:nvSpPr>
            <p:cNvPr id="10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71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6672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1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74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1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76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74"/>
          <p:cNvGrpSpPr/>
          <p:nvPr/>
        </p:nvGrpSpPr>
        <p:grpSpPr>
          <a:xfrm rot="5400000">
            <a:off x="233363" y="5481638"/>
            <a:ext cx="574675" cy="377825"/>
            <a:chOff x="1593" y="1824"/>
            <a:chExt cx="2601" cy="1754"/>
          </a:xfrm>
        </p:grpSpPr>
        <p:sp>
          <p:nvSpPr>
            <p:cNvPr id="11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57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428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7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81" name="Oval 78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6682" name="Oval 79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2" name="Oval 80"/>
            <p:cNvSpPr>
              <a:spLocks noChangeArrowheads="1"/>
            </p:cNvSpPr>
            <p:nvPr/>
          </p:nvSpPr>
          <p:spPr bwMode="gray"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84" name="Oval 81"/>
            <p:cNvSpPr/>
            <p:nvPr/>
          </p:nvSpPr>
          <p:spPr>
            <a:xfrm>
              <a:off x="1593" y="2723"/>
              <a:ext cx="2587" cy="42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4" name="Oval 82"/>
            <p:cNvSpPr>
              <a:spLocks noChangeArrowheads="1"/>
            </p:cNvSpPr>
            <p:nvPr/>
          </p:nvSpPr>
          <p:spPr bwMode="gray">
            <a:xfrm>
              <a:off x="1607" y="2082"/>
              <a:ext cx="2587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86" name="Oval 83"/>
            <p:cNvSpPr/>
            <p:nvPr/>
          </p:nvSpPr>
          <p:spPr>
            <a:xfrm>
              <a:off x="1607" y="2082"/>
              <a:ext cx="2587" cy="1099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1098550" y="2967038"/>
            <a:ext cx="6826250" cy="619125"/>
            <a:chOff x="508" y="2112"/>
            <a:chExt cx="3072" cy="390"/>
          </a:xfrm>
        </p:grpSpPr>
        <p:sp>
          <p:nvSpPr>
            <p:cNvPr id="820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6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gray">
            <a:xfrm>
              <a:off x="560" y="2139"/>
              <a:ext cx="199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B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92" name="Text Box 16"/>
            <p:cNvSpPr txBox="1"/>
            <p:nvPr/>
          </p:nvSpPr>
          <p:spPr>
            <a:xfrm>
              <a:off x="786" y="2134"/>
              <a:ext cx="276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 </a:t>
              </a:r>
              <a:r>
                <a:rPr lang="en-US" altLang="zh-CN" sz="3200" b="1">
                  <a:latin typeface="Arial" panose="020B0604020202020204" pitchFamily="34" charset="0"/>
                </a:rPr>
                <a:t>laugh at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37"/>
          <p:cNvGrpSpPr/>
          <p:nvPr/>
        </p:nvGrpSpPr>
        <p:grpSpPr>
          <a:xfrm rot="5400000">
            <a:off x="-1587" y="2849563"/>
            <a:ext cx="993775" cy="930275"/>
            <a:chOff x="1872" y="1824"/>
            <a:chExt cx="2014" cy="1821"/>
          </a:xfrm>
        </p:grpSpPr>
        <p:sp>
          <p:nvSpPr>
            <p:cNvPr id="8230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31" name="AutoShape 3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3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97" name="Oval 4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6698" name="Oval 4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00" name="Oval 4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02" name="Oval 4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27"/>
          <p:cNvGrpSpPr/>
          <p:nvPr/>
        </p:nvGrpSpPr>
        <p:grpSpPr>
          <a:xfrm rot="5400000">
            <a:off x="-30162" y="4062413"/>
            <a:ext cx="992187" cy="930275"/>
            <a:chOff x="1872" y="1824"/>
            <a:chExt cx="2014" cy="1821"/>
          </a:xfrm>
        </p:grpSpPr>
        <p:sp>
          <p:nvSpPr>
            <p:cNvPr id="133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4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5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07" name="Oval 3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6708" name="Oval 3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38" name="Oval 3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10" name="Oval 3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40" name="Oval 3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12" name="Oval 3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55700" y="5335588"/>
            <a:ext cx="6753225" cy="658812"/>
            <a:chOff x="508" y="2112"/>
            <a:chExt cx="3072" cy="415"/>
          </a:xfrm>
        </p:grpSpPr>
        <p:sp>
          <p:nvSpPr>
            <p:cNvPr id="14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AutoShape 13"/>
            <p:cNvSpPr>
              <a:spLocks noChangeArrowheads="1"/>
            </p:cNvSpPr>
            <p:nvPr/>
          </p:nvSpPr>
          <p:spPr bwMode="gray">
            <a:xfrm>
              <a:off x="514" y="2134"/>
              <a:ext cx="273" cy="360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Text Box 15"/>
            <p:cNvSpPr txBox="1">
              <a:spLocks noChangeArrowheads="1"/>
            </p:cNvSpPr>
            <p:nvPr/>
          </p:nvSpPr>
          <p:spPr bwMode="gray">
            <a:xfrm>
              <a:off x="565" y="2139"/>
              <a:ext cx="199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D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18" name="Text Box 16"/>
            <p:cNvSpPr txBox="1"/>
            <p:nvPr/>
          </p:nvSpPr>
          <p:spPr>
            <a:xfrm>
              <a:off x="818" y="2159"/>
              <a:ext cx="273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</a:t>
              </a:r>
              <a:r>
                <a:rPr lang="en-US" altLang="zh-CN" sz="3200" b="1">
                  <a:latin typeface="Arial" panose="020B0604020202020204" pitchFamily="34" charset="0"/>
                </a:rPr>
                <a:t>do not listen to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37"/>
          <p:cNvGrpSpPr/>
          <p:nvPr/>
        </p:nvGrpSpPr>
        <p:grpSpPr>
          <a:xfrm rot="5400000">
            <a:off x="-1587" y="5214938"/>
            <a:ext cx="993775" cy="930275"/>
            <a:chOff x="1872" y="1824"/>
            <a:chExt cx="2014" cy="1821"/>
          </a:xfrm>
        </p:grpSpPr>
        <p:sp>
          <p:nvSpPr>
            <p:cNvPr id="149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55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AutoShape 39"/>
            <p:cNvSpPr>
              <a:spLocks noChangeArrowheads="1"/>
            </p:cNvSpPr>
            <p:nvPr/>
          </p:nvSpPr>
          <p:spPr bwMode="gray">
            <a:xfrm rot="5400000" flipH="1">
              <a:off x="3629" y="252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23" name="Oval 41"/>
            <p:cNvSpPr/>
            <p:nvPr/>
          </p:nvSpPr>
          <p:spPr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6724" name="Oval 42"/>
            <p:cNvSpPr/>
            <p:nvPr/>
          </p:nvSpPr>
          <p:spPr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anchor="ctr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54" name="Oval 43"/>
            <p:cNvSpPr>
              <a:spLocks noChangeArrowheads="1"/>
            </p:cNvSpPr>
            <p:nvPr/>
          </p:nvSpPr>
          <p:spPr bwMode="gray"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26" name="Oval 44"/>
            <p:cNvSpPr/>
            <p:nvPr/>
          </p:nvSpPr>
          <p:spPr>
            <a:xfrm>
              <a:off x="2307" y="2924"/>
              <a:ext cx="1163" cy="18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wrap="none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56" name="Oval 45"/>
            <p:cNvSpPr>
              <a:spLocks noChangeArrowheads="1"/>
            </p:cNvSpPr>
            <p:nvPr/>
          </p:nvSpPr>
          <p:spPr bwMode="gray"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28" name="Oval 46"/>
            <p:cNvSpPr/>
            <p:nvPr/>
          </p:nvSpPr>
          <p:spPr>
            <a:xfrm>
              <a:off x="2304" y="2082"/>
              <a:ext cx="1163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rot="10800000" vert="eaVert" anchor="ctr" anchorCtr="0">
              <a:spAutoFit/>
            </a:bodyPr>
            <a:p>
              <a:endParaRPr lang="en-US" altLang="zh-CN"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1"/>
          <p:cNvGrpSpPr/>
          <p:nvPr/>
        </p:nvGrpSpPr>
        <p:grpSpPr>
          <a:xfrm>
            <a:off x="1177925" y="4191000"/>
            <a:ext cx="6746875" cy="628650"/>
            <a:chOff x="508" y="2112"/>
            <a:chExt cx="3072" cy="396"/>
          </a:xfrm>
        </p:grpSpPr>
        <p:sp>
          <p:nvSpPr>
            <p:cNvPr id="192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1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4" name="Freeform 14"/>
            <p:cNvSpPr/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5" name="Text Box 15"/>
            <p:cNvSpPr txBox="1">
              <a:spLocks noChangeArrowheads="1"/>
            </p:cNvSpPr>
            <p:nvPr/>
          </p:nvSpPr>
          <p:spPr bwMode="gray">
            <a:xfrm>
              <a:off x="546" y="2139"/>
              <a:ext cx="201" cy="32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marR="0" algn="ctr" defTabSz="914400" eaLnBrk="0" fontAlgn="auto" hangingPunct="0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kern="1200" cap="none" spc="0" normalizeH="0" baseline="0" noProof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C</a:t>
              </a:r>
              <a:endParaRPr kumimoji="0" 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34" name="Text Box 16"/>
            <p:cNvSpPr txBox="1"/>
            <p:nvPr/>
          </p:nvSpPr>
          <p:spPr>
            <a:xfrm>
              <a:off x="764" y="2140"/>
              <a:ext cx="2793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eaLnBrk="0" hangingPunct="0"/>
              <a:r>
                <a:rPr lang="en-US" altLang="zh-CN" sz="2000" b="1">
                  <a:latin typeface="Arial" panose="020B0604020202020204" pitchFamily="34" charset="0"/>
                </a:rPr>
                <a:t>    </a:t>
              </a:r>
              <a:r>
                <a:rPr lang="en-US" altLang="zh-CN" sz="3200" b="1">
                  <a:latin typeface="Arial" panose="020B0604020202020204" pitchFamily="34" charset="0"/>
                </a:rPr>
                <a:t>get tired of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16" name="10-Point Star 115"/>
          <p:cNvSpPr/>
          <p:nvPr/>
        </p:nvSpPr>
        <p:spPr>
          <a:xfrm>
            <a:off x="6996113" y="6132513"/>
            <a:ext cx="500063" cy="500063"/>
          </a:xfrm>
          <a:prstGeom prst="star10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907" name="Text Box 33906"/>
          <p:cNvSpPr txBox="1"/>
          <p:nvPr/>
        </p:nvSpPr>
        <p:spPr>
          <a:xfrm>
            <a:off x="1981200" y="6110288"/>
            <a:ext cx="5181600" cy="519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What a pity, you are wrong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3908" name="Text Box 33907"/>
          <p:cNvSpPr txBox="1"/>
          <p:nvPr/>
        </p:nvSpPr>
        <p:spPr>
          <a:xfrm>
            <a:off x="2362200" y="6096000"/>
            <a:ext cx="44958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Bravo, you are right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3909" name="Text Box 33908"/>
          <p:cNvSpPr txBox="1"/>
          <p:nvPr/>
        </p:nvSpPr>
        <p:spPr>
          <a:xfrm>
            <a:off x="304800" y="30019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3910" name="Text Box 33909"/>
          <p:cNvSpPr txBox="1"/>
          <p:nvPr/>
        </p:nvSpPr>
        <p:spPr>
          <a:xfrm>
            <a:off x="304800" y="42973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</a:t>
            </a:r>
            <a:endParaRPr lang="en-US" altLang="zh-CN" sz="3200" b="1">
              <a:solidFill>
                <a:srgbClr val="0000FF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3911" name="Text Box 33910"/>
          <p:cNvSpPr txBox="1"/>
          <p:nvPr/>
        </p:nvSpPr>
        <p:spPr>
          <a:xfrm>
            <a:off x="304800" y="1752600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33912" name="Text Box 33911"/>
          <p:cNvSpPr txBox="1"/>
          <p:nvPr/>
        </p:nvSpPr>
        <p:spPr>
          <a:xfrm>
            <a:off x="304800" y="5364163"/>
            <a:ext cx="533400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x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49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49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49"/>
                            </p:stCondLst>
                            <p:childTnLst>
                              <p:par>
                                <p:cTn id="2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49"/>
                            </p:stCondLst>
                            <p:childTnLst>
                              <p:par>
                                <p:cTn id="3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49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49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49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49"/>
                            </p:stCondLst>
                            <p:childTnLst>
                              <p:par>
                                <p:cTn id="5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49"/>
                            </p:stCondLst>
                            <p:childTnLst>
                              <p:par>
                                <p:cTn id="6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49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49"/>
                            </p:stCondLst>
                            <p:childTnLst>
                              <p:par>
                                <p:cTn id="7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49"/>
                            </p:stCondLst>
                            <p:childTnLst>
                              <p:par>
                                <p:cTn id="8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49"/>
                            </p:stCondLst>
                            <p:childTnLst>
                              <p:par>
                                <p:cTn id="8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549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49"/>
                            </p:stCondLst>
                            <p:childTnLst>
                              <p:par>
                                <p:cTn id="9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549"/>
                            </p:stCondLst>
                            <p:childTnLst>
                              <p:par>
                                <p:cTn id="10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1049"/>
                            </p:stCondLst>
                            <p:childTnLst>
                              <p:par>
                                <p:cTn id="1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55" presetClass="exit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55" presetClass="exit" presetSubtype="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55" presetClass="exit" presetSubtype="0" fill="hold" grpId="5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3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33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33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3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3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3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3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255" grpId="0" animBg="1"/>
      <p:bldP spid="103" grpId="0" animBg="1"/>
      <p:bldP spid="104" grpId="0" animBg="1"/>
      <p:bldP spid="105" grpId="0" animBg="1"/>
      <p:bldP spid="33815" grpId="0"/>
      <p:bldP spid="33907" grpId="0"/>
      <p:bldP spid="33907" grpId="1"/>
      <p:bldP spid="33907" grpId="2"/>
      <p:bldP spid="33907" grpId="3"/>
      <p:bldP spid="33907" grpId="4"/>
      <p:bldP spid="33907" grpId="5"/>
      <p:bldP spid="33908" grpId="0"/>
      <p:bldP spid="33909" grpId="0"/>
      <p:bldP spid="33910" grpId="0"/>
      <p:bldP spid="33911" grpId="0"/>
      <p:bldP spid="339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Rectangles 37893"/>
          <p:cNvSpPr/>
          <p:nvPr/>
        </p:nvSpPr>
        <p:spPr>
          <a:xfrm>
            <a:off x="304800" y="533400"/>
            <a:ext cx="417195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I.Vocabulary 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27650" name="Rectangles 37894"/>
          <p:cNvSpPr/>
          <p:nvPr/>
        </p:nvSpPr>
        <p:spPr>
          <a:xfrm>
            <a:off x="228600" y="1600200"/>
            <a:ext cx="527685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II.Multiple choice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27651" name="Rectangles 37895"/>
          <p:cNvSpPr/>
          <p:nvPr/>
        </p:nvSpPr>
        <p:spPr>
          <a:xfrm>
            <a:off x="228600" y="2590800"/>
            <a:ext cx="748665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9" name="Content Placeholder 34818"/>
          <p:cNvSpPr>
            <a:spLocks noGrp="1"/>
          </p:cNvSpPr>
          <p:nvPr>
            <p:ph idx="1"/>
          </p:nvPr>
        </p:nvSpPr>
        <p:spPr>
          <a:xfrm>
            <a:off x="0" y="1143000"/>
            <a:ext cx="8686800" cy="609600"/>
          </a:xfrm>
        </p:spPr>
        <p:txBody>
          <a:bodyPr anchor="t" anchorCtr="0"/>
          <a:p>
            <a:pPr>
              <a:buNone/>
            </a:pPr>
            <a:r>
              <a:rPr lang="en-US" altLang="zh-CN"/>
              <a:t>a) How does </a:t>
            </a:r>
            <a:r>
              <a:rPr lang="en-US" altLang="zh-CN" err="1"/>
              <a:t>Ba</a:t>
            </a:r>
            <a:r>
              <a:rPr lang="en-US" altLang="zh-CN"/>
              <a:t> feel having a lot of friends ?</a:t>
            </a:r>
            <a:endParaRPr lang="en-US" altLang="zh-CN"/>
          </a:p>
        </p:txBody>
      </p:sp>
      <p:sp>
        <p:nvSpPr>
          <p:cNvPr id="28674" name="Rectangles 34821"/>
          <p:cNvSpPr/>
          <p:nvPr/>
        </p:nvSpPr>
        <p:spPr>
          <a:xfrm>
            <a:off x="0" y="381000"/>
            <a:ext cx="55340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44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4823" name="Rectangles 34822"/>
          <p:cNvSpPr/>
          <p:nvPr/>
        </p:nvSpPr>
        <p:spPr>
          <a:xfrm>
            <a:off x="0" y="1828800"/>
            <a:ext cx="85344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</a:rPr>
              <a:t>b) Who is the most sociable ?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34824" name="Rectangles 34823"/>
          <p:cNvSpPr/>
          <p:nvPr/>
        </p:nvSpPr>
        <p:spPr>
          <a:xfrm>
            <a:off x="0" y="2438400"/>
            <a:ext cx="86106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</a:rPr>
              <a:t>c) Who likes reading ?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34825" name="Rectangles 34824"/>
          <p:cNvSpPr/>
          <p:nvPr/>
        </p:nvSpPr>
        <p:spPr>
          <a:xfrm>
            <a:off x="0" y="3124200"/>
            <a:ext cx="8229600" cy="838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</a:rPr>
              <a:t>d) What is a bad thing about </a:t>
            </a:r>
            <a:r>
              <a:rPr lang="en-US" altLang="zh-CN" sz="3200" err="1">
                <a:latin typeface="Arial" panose="020B0604020202020204" pitchFamily="34" charset="0"/>
              </a:rPr>
              <a:t>Ba’s</a:t>
            </a:r>
            <a:r>
              <a:rPr lang="en-US" altLang="zh-CN" sz="3200">
                <a:latin typeface="Arial" panose="020B0604020202020204" pitchFamily="34" charset="0"/>
              </a:rPr>
              <a:t> jokes ?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34826" name="Rectangles 34825"/>
          <p:cNvSpPr/>
          <p:nvPr/>
        </p:nvSpPr>
        <p:spPr>
          <a:xfrm>
            <a:off x="0" y="3810000"/>
            <a:ext cx="82296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</a:rPr>
              <a:t>e) Where  does </a:t>
            </a:r>
            <a:r>
              <a:rPr lang="en-US" altLang="zh-CN" sz="3200" err="1">
                <a:latin typeface="Arial" panose="020B0604020202020204" pitchFamily="34" charset="0"/>
              </a:rPr>
              <a:t>Bao</a:t>
            </a:r>
            <a:r>
              <a:rPr lang="en-US" altLang="zh-CN" sz="3200">
                <a:latin typeface="Arial" panose="020B0604020202020204" pitchFamily="34" charset="0"/>
              </a:rPr>
              <a:t> spend his free time ?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34827" name="Rectangles 34826"/>
          <p:cNvSpPr/>
          <p:nvPr/>
        </p:nvSpPr>
        <p:spPr>
          <a:xfrm>
            <a:off x="0" y="4495800"/>
            <a:ext cx="8229600" cy="1066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</a:rPr>
              <a:t>f) Do you and your friends have the same or different character ?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pic>
        <p:nvPicPr>
          <p:cNvPr id="34828" name="Picture 14" descr="question">
            <a:hlinkClick r:id="rId1" action="ppaction://hlinkpres?slideindex=1&amp;slidetitle=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0"/>
            <a:ext cx="990600" cy="1066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3" grpId="0"/>
      <p:bldP spid="34824" grpId="0"/>
      <p:bldP spid="34825" grpId="0"/>
      <p:bldP spid="34826" grpId="0"/>
      <p:bldP spid="348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Content Placeholder 38913"/>
          <p:cNvSpPr>
            <a:spLocks noGrp="1"/>
          </p:cNvSpPr>
          <p:nvPr>
            <p:ph idx="1"/>
          </p:nvPr>
        </p:nvSpPr>
        <p:spPr>
          <a:xfrm>
            <a:off x="381000" y="3886200"/>
            <a:ext cx="8458200" cy="1066800"/>
          </a:xfrm>
        </p:spPr>
        <p:txBody>
          <a:bodyPr anchor="t" anchorCtr="0"/>
          <a:p>
            <a:pPr>
              <a:buNone/>
            </a:pPr>
            <a:r>
              <a:rPr lang="en-US" altLang="zh-CN" sz="3600">
                <a:sym typeface="Wingdings" panose="05000000000000000000" pitchFamily="2" charset="2"/>
              </a:rPr>
              <a:t> He feels lucky enough to have a lot of friends. </a:t>
            </a:r>
            <a:endParaRPr lang="en-US" altLang="zh-CN" sz="3600">
              <a:sym typeface="Wingdings" panose="05000000000000000000" pitchFamily="2" charset="2"/>
            </a:endParaRPr>
          </a:p>
        </p:txBody>
      </p:sp>
      <p:sp>
        <p:nvSpPr>
          <p:cNvPr id="29698" name="Rectangles 38915"/>
          <p:cNvSpPr/>
          <p:nvPr/>
        </p:nvSpPr>
        <p:spPr>
          <a:xfrm>
            <a:off x="0" y="381000"/>
            <a:ext cx="55340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44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8922" name="Rectangles 38921"/>
          <p:cNvSpPr/>
          <p:nvPr/>
        </p:nvSpPr>
        <p:spPr>
          <a:xfrm>
            <a:off x="0" y="3124200"/>
            <a:ext cx="9144000" cy="838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600">
                <a:latin typeface="Arial" panose="020B0604020202020204" pitchFamily="34" charset="0"/>
              </a:rPr>
              <a:t>a) How does </a:t>
            </a:r>
            <a:r>
              <a:rPr lang="en-US" altLang="zh-CN" sz="3600" err="1">
                <a:latin typeface="Arial" panose="020B0604020202020204" pitchFamily="34" charset="0"/>
              </a:rPr>
              <a:t>Ba</a:t>
            </a:r>
            <a:r>
              <a:rPr lang="en-US" altLang="zh-CN" sz="3600">
                <a:latin typeface="Arial" panose="020B0604020202020204" pitchFamily="34" charset="0"/>
              </a:rPr>
              <a:t> feel having a lot of friends?</a:t>
            </a:r>
            <a:endParaRPr lang="en-US" altLang="zh-CN" sz="3600">
              <a:latin typeface="Arial" panose="020B0604020202020204" pitchFamily="34" charset="0"/>
            </a:endParaRPr>
          </a:p>
        </p:txBody>
      </p:sp>
      <p:pic>
        <p:nvPicPr>
          <p:cNvPr id="38923" name="Picture 389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90800" y="990600"/>
            <a:ext cx="2743200" cy="1981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22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Rectangles 39939"/>
          <p:cNvSpPr/>
          <p:nvPr/>
        </p:nvSpPr>
        <p:spPr>
          <a:xfrm>
            <a:off x="381000" y="228600"/>
            <a:ext cx="55340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44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9942" name="Rectangles 39941"/>
          <p:cNvSpPr/>
          <p:nvPr/>
        </p:nvSpPr>
        <p:spPr>
          <a:xfrm>
            <a:off x="762000" y="3276600"/>
            <a:ext cx="79248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600">
                <a:latin typeface="Arial" panose="020B0604020202020204" pitchFamily="34" charset="0"/>
              </a:rPr>
              <a:t>c) Who likes reading?</a:t>
            </a:r>
            <a:endParaRPr lang="en-US" altLang="zh-CN" sz="3600">
              <a:latin typeface="Arial" panose="020B0604020202020204" pitchFamily="34" charset="0"/>
            </a:endParaRPr>
          </a:p>
        </p:txBody>
      </p:sp>
      <p:pic>
        <p:nvPicPr>
          <p:cNvPr id="39947" name="Picture 399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0" y="990600"/>
            <a:ext cx="3657600" cy="213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48" name="Rectangles 39947"/>
          <p:cNvSpPr/>
          <p:nvPr/>
        </p:nvSpPr>
        <p:spPr>
          <a:xfrm>
            <a:off x="762000" y="4114800"/>
            <a:ext cx="79248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60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zh-CN" sz="3600" err="1">
                <a:latin typeface="Arial" panose="020B0604020202020204" pitchFamily="34" charset="0"/>
                <a:sym typeface="Wingdings" panose="05000000000000000000" pitchFamily="2" charset="2"/>
              </a:rPr>
              <a:t>Khai</a:t>
            </a:r>
            <a:r>
              <a:rPr lang="en-US" altLang="zh-CN" sz="3600">
                <a:latin typeface="Arial" panose="020B0604020202020204" pitchFamily="34" charset="0"/>
                <a:sym typeface="Wingdings" panose="05000000000000000000" pitchFamily="2" charset="2"/>
              </a:rPr>
              <a:t> likes reading.</a:t>
            </a:r>
            <a:endParaRPr lang="en-US" altLang="zh-CN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  <p:bldP spid="399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Rectangles 40963"/>
          <p:cNvSpPr/>
          <p:nvPr/>
        </p:nvSpPr>
        <p:spPr>
          <a:xfrm>
            <a:off x="0" y="381000"/>
            <a:ext cx="55340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44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40967" name="Rectangles 40966"/>
          <p:cNvSpPr/>
          <p:nvPr/>
        </p:nvSpPr>
        <p:spPr>
          <a:xfrm>
            <a:off x="381000" y="3733800"/>
            <a:ext cx="7848600" cy="12731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60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zh-CN" sz="3600" u="sng">
                <a:latin typeface="Arial" panose="020B0604020202020204" pitchFamily="34" charset="0"/>
                <a:sym typeface="Wingdings" panose="05000000000000000000" pitchFamily="2" charset="2"/>
              </a:rPr>
              <a:t>They</a:t>
            </a:r>
            <a:r>
              <a:rPr lang="en-US" altLang="zh-CN" sz="3600">
                <a:latin typeface="Arial" panose="020B0604020202020204" pitchFamily="34" charset="0"/>
                <a:sym typeface="Wingdings" panose="05000000000000000000" pitchFamily="2" charset="2"/>
              </a:rPr>
              <a:t> sometimes annoy his friends.  (Ba’s jokes)</a:t>
            </a:r>
            <a:endParaRPr lang="en-US" altLang="zh-CN" sz="360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40971" name="Group 7"/>
          <p:cNvGrpSpPr/>
          <p:nvPr/>
        </p:nvGrpSpPr>
        <p:grpSpPr>
          <a:xfrm>
            <a:off x="5634038" y="533400"/>
            <a:ext cx="1981200" cy="2057400"/>
            <a:chOff x="192" y="576"/>
            <a:chExt cx="816" cy="1144"/>
          </a:xfrm>
        </p:grpSpPr>
        <p:pic>
          <p:nvPicPr>
            <p:cNvPr id="31748" name="Picture 8" descr="Picture 32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2" y="1104"/>
              <a:ext cx="816" cy="61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1749" name="Picture 9" descr="wed 03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" y="576"/>
              <a:ext cx="540" cy="78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0974" name="Rectangles 40973"/>
          <p:cNvSpPr/>
          <p:nvPr/>
        </p:nvSpPr>
        <p:spPr>
          <a:xfrm>
            <a:off x="228600" y="2971800"/>
            <a:ext cx="8773160" cy="685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600">
                <a:latin typeface="Arial" panose="020B0604020202020204" pitchFamily="34" charset="0"/>
                <a:sym typeface="Wingdings" panose="05000000000000000000" pitchFamily="2" charset="2"/>
              </a:rPr>
              <a:t>d) What is a bad thing about </a:t>
            </a:r>
            <a:r>
              <a:rPr lang="en-US" altLang="zh-CN" sz="3600" err="1">
                <a:latin typeface="Arial" panose="020B0604020202020204" pitchFamily="34" charset="0"/>
                <a:sym typeface="Wingdings" panose="05000000000000000000" pitchFamily="2" charset="2"/>
              </a:rPr>
              <a:t>Ba’s</a:t>
            </a:r>
            <a:r>
              <a:rPr lang="en-US" altLang="zh-CN" sz="3600">
                <a:latin typeface="Arial" panose="020B0604020202020204" pitchFamily="34" charset="0"/>
                <a:sym typeface="Wingdings" panose="05000000000000000000" pitchFamily="2" charset="2"/>
              </a:rPr>
              <a:t> jokes?</a:t>
            </a:r>
            <a:endParaRPr lang="en-US" altLang="zh-CN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2770" name="Rectangles 41987"/>
          <p:cNvSpPr/>
          <p:nvPr/>
        </p:nvSpPr>
        <p:spPr>
          <a:xfrm>
            <a:off x="0" y="381000"/>
            <a:ext cx="55340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44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41989" name="Rectangles 41988"/>
          <p:cNvSpPr/>
          <p:nvPr/>
        </p:nvSpPr>
        <p:spPr>
          <a:xfrm>
            <a:off x="609600" y="3200400"/>
            <a:ext cx="85344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</a:rPr>
              <a:t>b) Who is the most sociable?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pic>
        <p:nvPicPr>
          <p:cNvPr id="41996" name="Picture 4199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0" y="1066800"/>
            <a:ext cx="1752600" cy="1828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97" name="Rectangles 41996"/>
          <p:cNvSpPr/>
          <p:nvPr/>
        </p:nvSpPr>
        <p:spPr>
          <a:xfrm>
            <a:off x="609600" y="3886200"/>
            <a:ext cx="85344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zh-CN" sz="3200" err="1">
                <a:latin typeface="Arial" panose="020B0604020202020204" pitchFamily="34" charset="0"/>
                <a:sym typeface="Wingdings" panose="05000000000000000000" pitchFamily="2" charset="2"/>
              </a:rPr>
              <a:t>Bao</a:t>
            </a: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 is the most sociable.</a:t>
            </a:r>
            <a:endParaRPr lang="en-US" altLang="zh-CN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  <p:bldP spid="419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4" name="Oval 12293"/>
          <p:cNvSpPr/>
          <p:nvPr/>
        </p:nvSpPr>
        <p:spPr>
          <a:xfrm>
            <a:off x="3276600" y="2895600"/>
            <a:ext cx="2743200" cy="12192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zh-CN" sz="3600" b="1">
                <a:latin typeface="Times New Roman" panose="02020603050405020304" charset="0"/>
              </a:rPr>
              <a:t>Character</a:t>
            </a:r>
            <a:endParaRPr lang="en-US" altLang="zh-CN" sz="3600" b="1">
              <a:latin typeface="Times New Roman" panose="02020603050405020304" charset="0"/>
            </a:endParaRPr>
          </a:p>
        </p:txBody>
      </p:sp>
      <p:sp>
        <p:nvSpPr>
          <p:cNvPr id="12296" name="Oval 12295"/>
          <p:cNvSpPr/>
          <p:nvPr/>
        </p:nvSpPr>
        <p:spPr>
          <a:xfrm>
            <a:off x="6400800" y="2895600"/>
            <a:ext cx="2743200" cy="12192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zh-CN" sz="3200">
                <a:latin typeface="Times New Roman" panose="02020603050405020304" charset="0"/>
              </a:rPr>
              <a:t>Helpful</a:t>
            </a:r>
            <a:endParaRPr lang="en-US" altLang="zh-CN" sz="3200">
              <a:latin typeface="Times New Roman" panose="02020603050405020304" charset="0"/>
            </a:endParaRPr>
          </a:p>
        </p:txBody>
      </p:sp>
      <p:sp>
        <p:nvSpPr>
          <p:cNvPr id="12297" name="Oval 12296"/>
          <p:cNvSpPr/>
          <p:nvPr/>
        </p:nvSpPr>
        <p:spPr>
          <a:xfrm>
            <a:off x="6248400" y="4648200"/>
            <a:ext cx="2743200" cy="12192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zh-CN" sz="3200">
                <a:latin typeface="Times New Roman" panose="02020603050405020304" charset="0"/>
              </a:rPr>
              <a:t>Shy</a:t>
            </a:r>
            <a:endParaRPr lang="en-US" altLang="zh-CN" sz="3200">
              <a:latin typeface="Times New Roman" panose="02020603050405020304" charset="0"/>
            </a:endParaRPr>
          </a:p>
        </p:txBody>
      </p:sp>
      <p:sp>
        <p:nvSpPr>
          <p:cNvPr id="12298" name="Oval 12297"/>
          <p:cNvSpPr/>
          <p:nvPr/>
        </p:nvSpPr>
        <p:spPr>
          <a:xfrm>
            <a:off x="3200400" y="5410200"/>
            <a:ext cx="2743200" cy="12192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zh-CN" sz="3200">
                <a:latin typeface="Times New Roman" panose="02020603050405020304" charset="0"/>
              </a:rPr>
              <a:t>Kind</a:t>
            </a:r>
            <a:endParaRPr lang="en-US" altLang="zh-CN" sz="3200">
              <a:latin typeface="Times New Roman" panose="02020603050405020304" charset="0"/>
            </a:endParaRPr>
          </a:p>
        </p:txBody>
      </p:sp>
      <p:sp>
        <p:nvSpPr>
          <p:cNvPr id="12299" name="Oval 12298"/>
          <p:cNvSpPr/>
          <p:nvPr/>
        </p:nvSpPr>
        <p:spPr>
          <a:xfrm>
            <a:off x="0" y="4648200"/>
            <a:ext cx="2743200" cy="12192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zh-CN" sz="3200">
                <a:latin typeface="Times New Roman" panose="02020603050405020304" charset="0"/>
              </a:rPr>
              <a:t>Reserved</a:t>
            </a:r>
            <a:endParaRPr lang="en-US" altLang="zh-CN" sz="3200">
              <a:latin typeface="Times New Roman" panose="02020603050405020304" charset="0"/>
            </a:endParaRPr>
          </a:p>
        </p:txBody>
      </p:sp>
      <p:sp>
        <p:nvSpPr>
          <p:cNvPr id="12300" name="Oval 12299"/>
          <p:cNvSpPr/>
          <p:nvPr/>
        </p:nvSpPr>
        <p:spPr>
          <a:xfrm>
            <a:off x="0" y="2743200"/>
            <a:ext cx="2743200" cy="12192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zh-CN" sz="3200">
                <a:latin typeface="Times New Roman" panose="02020603050405020304" charset="0"/>
              </a:rPr>
              <a:t>Humorous</a:t>
            </a:r>
            <a:r>
              <a:rPr lang="en-US" altLang="zh-CN">
                <a:latin typeface="Arial" panose="020B0604020202020204" pitchFamily="34" charset="0"/>
              </a:rPr>
              <a:t> </a:t>
            </a:r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2301" name="Oval 12300"/>
          <p:cNvSpPr/>
          <p:nvPr/>
        </p:nvSpPr>
        <p:spPr>
          <a:xfrm>
            <a:off x="5257800" y="762000"/>
            <a:ext cx="2743200" cy="12192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zh-CN" sz="3200">
                <a:latin typeface="Times New Roman" panose="02020603050405020304" charset="0"/>
              </a:rPr>
              <a:t>Generous</a:t>
            </a:r>
            <a:endParaRPr lang="en-US" altLang="zh-CN" sz="3200">
              <a:latin typeface="Times New Roman" panose="02020603050405020304" charset="0"/>
            </a:endParaRPr>
          </a:p>
        </p:txBody>
      </p:sp>
      <p:sp>
        <p:nvSpPr>
          <p:cNvPr id="12302" name="Oval 12301"/>
          <p:cNvSpPr/>
          <p:nvPr/>
        </p:nvSpPr>
        <p:spPr>
          <a:xfrm>
            <a:off x="609600" y="990600"/>
            <a:ext cx="4038600" cy="12954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zh-CN" sz="3200">
                <a:latin typeface="Times New Roman" panose="02020603050405020304" charset="0"/>
              </a:rPr>
              <a:t>Sociable= Out going</a:t>
            </a:r>
            <a:r>
              <a:rPr lang="en-US" altLang="zh-CN" sz="3200">
                <a:latin typeface="Arial" panose="020B0604020202020204" pitchFamily="34" charset="0"/>
              </a:rPr>
              <a:t> 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16394" name="Straight Connector 12302"/>
          <p:cNvSpPr/>
          <p:nvPr/>
        </p:nvSpPr>
        <p:spPr>
          <a:xfrm>
            <a:off x="3733800" y="2286000"/>
            <a:ext cx="1524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95" name="Straight Connector 12303"/>
          <p:cNvSpPr/>
          <p:nvPr/>
        </p:nvSpPr>
        <p:spPr>
          <a:xfrm flipH="1" flipV="1">
            <a:off x="2743200" y="3352800"/>
            <a:ext cx="3810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96" name="Straight Connector 12304"/>
          <p:cNvSpPr/>
          <p:nvPr/>
        </p:nvSpPr>
        <p:spPr>
          <a:xfrm flipH="1">
            <a:off x="5638800" y="2057400"/>
            <a:ext cx="53340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97" name="Straight Connector 12305"/>
          <p:cNvSpPr/>
          <p:nvPr/>
        </p:nvSpPr>
        <p:spPr>
          <a:xfrm flipH="1" flipV="1">
            <a:off x="6019800" y="3276600"/>
            <a:ext cx="30480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98" name="Straight Connector 12306"/>
          <p:cNvSpPr/>
          <p:nvPr/>
        </p:nvSpPr>
        <p:spPr>
          <a:xfrm>
            <a:off x="5715000" y="3886200"/>
            <a:ext cx="76200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99" name="Straight Connector 12307"/>
          <p:cNvSpPr/>
          <p:nvPr/>
        </p:nvSpPr>
        <p:spPr>
          <a:xfrm flipH="1">
            <a:off x="4419600" y="4191000"/>
            <a:ext cx="7620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00" name="Straight Connector 12308"/>
          <p:cNvSpPr/>
          <p:nvPr/>
        </p:nvSpPr>
        <p:spPr>
          <a:xfrm flipH="1">
            <a:off x="2667000" y="4038600"/>
            <a:ext cx="9144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01" name="Rectangles 12310"/>
          <p:cNvSpPr/>
          <p:nvPr/>
        </p:nvSpPr>
        <p:spPr>
          <a:xfrm>
            <a:off x="66675" y="76200"/>
            <a:ext cx="30575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I.Vocabulary </a:t>
            </a:r>
            <a:endParaRPr lang="en-US" sz="44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6" grpId="0" animBg="1"/>
      <p:bldP spid="12297" grpId="0" animBg="1"/>
      <p:bldP spid="12298" grpId="0" animBg="1"/>
      <p:bldP spid="12299" grpId="0" animBg="1"/>
      <p:bldP spid="12300" grpId="0" animBg="1"/>
      <p:bldP spid="12301" grpId="0" animBg="1"/>
      <p:bldP spid="1230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3794" name="Rectangles 43011"/>
          <p:cNvSpPr/>
          <p:nvPr/>
        </p:nvSpPr>
        <p:spPr>
          <a:xfrm>
            <a:off x="0" y="0"/>
            <a:ext cx="55340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44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43016" name="Rectangles 43015"/>
          <p:cNvSpPr/>
          <p:nvPr/>
        </p:nvSpPr>
        <p:spPr>
          <a:xfrm>
            <a:off x="533400" y="3429000"/>
            <a:ext cx="8229600" cy="533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</a:rPr>
              <a:t>e) Where  does </a:t>
            </a:r>
            <a:r>
              <a:rPr lang="en-US" altLang="zh-CN" sz="3200" err="1">
                <a:latin typeface="Arial" panose="020B0604020202020204" pitchFamily="34" charset="0"/>
              </a:rPr>
              <a:t>Bao</a:t>
            </a:r>
            <a:r>
              <a:rPr lang="en-US" altLang="zh-CN" sz="3200">
                <a:latin typeface="Arial" panose="020B0604020202020204" pitchFamily="34" charset="0"/>
              </a:rPr>
              <a:t> spend his free time?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pic>
        <p:nvPicPr>
          <p:cNvPr id="43020" name="Picture 43019" descr="Xem ảnh với kích cỡ đầy đủ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533400"/>
            <a:ext cx="4572000" cy="2590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21" name="Rectangles 43020"/>
          <p:cNvSpPr/>
          <p:nvPr/>
        </p:nvSpPr>
        <p:spPr>
          <a:xfrm>
            <a:off x="381000" y="4191000"/>
            <a:ext cx="8229600" cy="1066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He spends his free time doing volunteer work at a local orphanage.</a:t>
            </a:r>
            <a:endParaRPr lang="en-US" altLang="zh-CN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/>
      <p:bldP spid="430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4818" name="Rectangles 44035"/>
          <p:cNvSpPr/>
          <p:nvPr/>
        </p:nvSpPr>
        <p:spPr>
          <a:xfrm>
            <a:off x="0" y="381000"/>
            <a:ext cx="55340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44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44043" name="Rectangles 44042"/>
          <p:cNvSpPr/>
          <p:nvPr/>
        </p:nvSpPr>
        <p:spPr>
          <a:xfrm>
            <a:off x="228600" y="1752600"/>
            <a:ext cx="8229600" cy="1066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</a:rPr>
              <a:t>f) Do you and your friends have the same or different character ?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44044" name="Rectangles 44043"/>
          <p:cNvSpPr/>
          <p:nvPr/>
        </p:nvSpPr>
        <p:spPr>
          <a:xfrm>
            <a:off x="319088" y="2992438"/>
            <a:ext cx="8520112" cy="1579562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à"/>
            </a:pP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We have </a:t>
            </a:r>
            <a:r>
              <a:rPr lang="en-US" altLang="zh-CN" sz="3200" u="sng">
                <a:latin typeface="Arial" panose="020B0604020202020204" pitchFamily="34" charset="0"/>
                <a:sym typeface="Wingdings" panose="05000000000000000000" pitchFamily="2" charset="2"/>
              </a:rPr>
              <a:t>the same</a:t>
            </a: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 characters</a:t>
            </a:r>
            <a:endParaRPr lang="en-US" altLang="zh-CN" sz="32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</a:pPr>
            <a:r>
              <a:rPr lang="en-US" altLang="zh-CN" sz="3200">
                <a:latin typeface="Arial" panose="020B0604020202020204" pitchFamily="34" charset="0"/>
              </a:rPr>
              <a:t>( We have </a:t>
            </a:r>
            <a:r>
              <a:rPr lang="en-US" altLang="zh-CN" sz="3200" u="sng">
                <a:latin typeface="Arial" panose="020B0604020202020204" pitchFamily="34" charset="0"/>
              </a:rPr>
              <a:t>quite different</a:t>
            </a:r>
            <a:r>
              <a:rPr lang="en-US" altLang="zh-CN" sz="3200">
                <a:latin typeface="Arial" panose="020B0604020202020204" pitchFamily="34" charset="0"/>
              </a:rPr>
              <a:t> characters )</a:t>
            </a:r>
            <a:endParaRPr lang="en-US" altLang="zh-CN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3" grpId="0"/>
      <p:bldP spid="440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Rectangles 63490"/>
          <p:cNvSpPr/>
          <p:nvPr/>
        </p:nvSpPr>
        <p:spPr>
          <a:xfrm>
            <a:off x="76200" y="76200"/>
            <a:ext cx="55340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2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III.Answers</a:t>
            </a:r>
            <a:endParaRPr lang="en-US" sz="32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5842" name="Rectangles 63493"/>
          <p:cNvSpPr/>
          <p:nvPr/>
        </p:nvSpPr>
        <p:spPr>
          <a:xfrm>
            <a:off x="76200" y="4267200"/>
            <a:ext cx="8305800" cy="685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  <a:buFont typeface="Wingdings" panose="05000000000000000000" pitchFamily="2" charset="2"/>
            </a:pP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f) We have </a:t>
            </a:r>
            <a:r>
              <a:rPr lang="en-US" altLang="zh-CN" sz="3200" u="sng">
                <a:latin typeface="Arial" panose="020B0604020202020204" pitchFamily="34" charset="0"/>
                <a:sym typeface="Wingdings" panose="05000000000000000000" pitchFamily="2" charset="2"/>
              </a:rPr>
              <a:t>the same</a:t>
            </a: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 characters.</a:t>
            </a:r>
            <a:endParaRPr lang="en-US" altLang="zh-CN" sz="32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</a:pPr>
            <a:r>
              <a:rPr lang="en-US" altLang="zh-CN" sz="3200">
                <a:latin typeface="Arial" panose="020B0604020202020204" pitchFamily="34" charset="0"/>
              </a:rPr>
              <a:t>( We have </a:t>
            </a:r>
            <a:r>
              <a:rPr lang="en-US" altLang="zh-CN" sz="3200" u="sng">
                <a:latin typeface="Arial" panose="020B0604020202020204" pitchFamily="34" charset="0"/>
              </a:rPr>
              <a:t>quite different</a:t>
            </a:r>
            <a:r>
              <a:rPr lang="en-US" altLang="zh-CN" sz="3200">
                <a:latin typeface="Arial" panose="020B0604020202020204" pitchFamily="34" charset="0"/>
              </a:rPr>
              <a:t> characters )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35843" name="Text Placeholder 63494"/>
          <p:cNvSpPr>
            <a:spLocks noGrp="1"/>
          </p:cNvSpPr>
          <p:nvPr>
            <p:ph idx="1"/>
          </p:nvPr>
        </p:nvSpPr>
        <p:spPr>
          <a:xfrm>
            <a:off x="0" y="990600"/>
            <a:ext cx="9193530" cy="4495800"/>
          </a:xfrm>
        </p:spPr>
        <p:txBody>
          <a:bodyPr anchor="t" anchorCtr="0"/>
          <a:p>
            <a:pPr>
              <a:buNone/>
            </a:pPr>
            <a:r>
              <a:rPr lang="en-US" altLang="zh-CN">
                <a:sym typeface="Wingdings" panose="05000000000000000000" pitchFamily="2" charset="2"/>
              </a:rPr>
              <a:t>a) He feels lucky enough to have a lot of friends.</a:t>
            </a:r>
            <a:endParaRPr lang="en-US" altLang="zh-CN">
              <a:sym typeface="Wingdings" panose="05000000000000000000" pitchFamily="2" charset="2"/>
            </a:endParaRPr>
          </a:p>
        </p:txBody>
      </p:sp>
      <p:sp>
        <p:nvSpPr>
          <p:cNvPr id="35844" name="Rectangles 63495"/>
          <p:cNvSpPr/>
          <p:nvPr/>
        </p:nvSpPr>
        <p:spPr>
          <a:xfrm>
            <a:off x="0" y="2133600"/>
            <a:ext cx="7924800" cy="1066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c) </a:t>
            </a:r>
            <a:r>
              <a:rPr lang="en-US" altLang="zh-CN" sz="3200" err="1">
                <a:latin typeface="Arial" panose="020B0604020202020204" pitchFamily="34" charset="0"/>
                <a:sym typeface="Wingdings" panose="05000000000000000000" pitchFamily="2" charset="2"/>
              </a:rPr>
              <a:t>Khai</a:t>
            </a: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 likes reading.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35845" name="Rectangles 63496"/>
          <p:cNvSpPr/>
          <p:nvPr/>
        </p:nvSpPr>
        <p:spPr>
          <a:xfrm>
            <a:off x="0" y="1600200"/>
            <a:ext cx="85344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b) </a:t>
            </a:r>
            <a:r>
              <a:rPr lang="en-US" altLang="zh-CN" sz="3200" err="1">
                <a:latin typeface="Arial" panose="020B0604020202020204" pitchFamily="34" charset="0"/>
                <a:sym typeface="Wingdings" panose="05000000000000000000" pitchFamily="2" charset="2"/>
              </a:rPr>
              <a:t>Bao</a:t>
            </a: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 is the most sociable.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35846" name="Rectangles 63497"/>
          <p:cNvSpPr/>
          <p:nvPr/>
        </p:nvSpPr>
        <p:spPr>
          <a:xfrm>
            <a:off x="0" y="2667000"/>
            <a:ext cx="7848600" cy="685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d) They sometimes annoy his friends.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35847" name="Rectangles 63498"/>
          <p:cNvSpPr/>
          <p:nvPr/>
        </p:nvSpPr>
        <p:spPr>
          <a:xfrm>
            <a:off x="0" y="3200400"/>
            <a:ext cx="8991600" cy="990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Arial" panose="020B0604020202020204" pitchFamily="34" charset="0"/>
                <a:sym typeface="Wingdings" panose="05000000000000000000" pitchFamily="2" charset="2"/>
              </a:rPr>
              <a:t>e) He spends his free time doing volunteer work at a local orphanage.</a:t>
            </a:r>
            <a:endParaRPr lang="en-US" altLang="zh-CN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391" y="304483"/>
            <a:ext cx="6858000" cy="571500"/>
          </a:xfrm>
        </p:spPr>
        <p:txBody>
          <a:bodyPr/>
          <a:lstStyle/>
          <a:p>
            <a:pPr algn="l"/>
            <a:r>
              <a:rPr lang="en-US" altLang="vi-VN" sz="36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Grammar and structures:</a:t>
            </a:r>
            <a:endParaRPr lang="en-US" altLang="vi-VN" sz="36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567690" y="941070"/>
            <a:ext cx="686498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vi-VN" sz="3600" kern="0" dirty="0">
                <a:solidFill>
                  <a:srgbClr val="0070C0"/>
                </a:solidFill>
                <a:latin typeface="Arial" panose="020B0604020202020204"/>
                <a:cs typeface="Arial" panose="020B0604020202020204"/>
              </a:rPr>
              <a:t>Talking about other’s characters.</a:t>
            </a:r>
            <a:endParaRPr lang="en-US" altLang="vi-VN" sz="3600" kern="0" dirty="0">
              <a:solidFill>
                <a:srgbClr val="0070C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066800" y="1842135"/>
            <a:ext cx="68580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3200" kern="0" dirty="0">
                <a:solidFill>
                  <a:srgbClr val="00B050"/>
                </a:solidFill>
              </a:rPr>
              <a:t>Ex:</a:t>
            </a:r>
            <a:r>
              <a:rPr lang="en-US" altLang="vi-VN" sz="3200" kern="0" dirty="0">
                <a:solidFill>
                  <a:srgbClr val="333399"/>
                </a:solidFill>
              </a:rPr>
              <a:t> What is </a:t>
            </a:r>
            <a:r>
              <a:rPr lang="en-US" altLang="vi-VN" sz="3200" kern="0" dirty="0" err="1">
                <a:solidFill>
                  <a:srgbClr val="333399"/>
                </a:solidFill>
              </a:rPr>
              <a:t>Bao’s</a:t>
            </a:r>
            <a:r>
              <a:rPr lang="en-US" altLang="vi-VN" sz="3200" kern="0" dirty="0">
                <a:solidFill>
                  <a:srgbClr val="333399"/>
                </a:solidFill>
              </a:rPr>
              <a:t> character?</a:t>
            </a:r>
            <a:endParaRPr lang="en-US" altLang="vi-VN" sz="3200" kern="0" dirty="0">
              <a:solidFill>
                <a:srgbClr val="333399"/>
              </a:solidFill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3200" kern="0" dirty="0">
                <a:solidFill>
                  <a:srgbClr val="333399"/>
                </a:solidFill>
              </a:rPr>
              <a:t>What is Bao like?</a:t>
            </a:r>
            <a:endParaRPr lang="en-US" altLang="vi-VN" sz="3200" kern="0" dirty="0">
              <a:solidFill>
                <a:srgbClr val="333399"/>
              </a:solidFill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3200" kern="0" dirty="0">
              <a:solidFill>
                <a:srgbClr val="333399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50570" y="2286000"/>
            <a:ext cx="765048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2250" kern="0" dirty="0" smtClean="0">
                <a:solidFill>
                  <a:srgbClr val="00B050"/>
                </a:solidFill>
              </a:rPr>
              <a:t>  </a:t>
            </a:r>
            <a:r>
              <a:rPr lang="en-US" altLang="vi-VN" sz="3600" kern="0" dirty="0" smtClean="0">
                <a:solidFill>
                  <a:srgbClr val="00B050"/>
                </a:solidFill>
              </a:rPr>
              <a:t> He </a:t>
            </a:r>
            <a:r>
              <a:rPr lang="en-US" altLang="vi-VN" sz="3600" kern="0" dirty="0">
                <a:solidFill>
                  <a:srgbClr val="00B050"/>
                </a:solidFill>
              </a:rPr>
              <a:t>is sociable, kind and generous.</a:t>
            </a:r>
            <a:endParaRPr lang="en-US" altLang="vi-VN" sz="3600" kern="0" dirty="0">
              <a:solidFill>
                <a:srgbClr val="00B050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81000" y="2743200"/>
            <a:ext cx="226441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r>
              <a:rPr lang="en-US" altLang="vi-V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vi-V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82575" y="3635375"/>
            <a:ext cx="74345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+ sở hữu + character?</a:t>
            </a:r>
            <a:endParaRPr lang="en-US" altLang="vi-VN" sz="36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What is + S + like?</a:t>
            </a:r>
            <a:endParaRPr lang="en-US" altLang="vi-VN" sz="36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64490" y="4545330"/>
            <a:ext cx="750062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+ am/is/are + tính từ chỉ tính cách</a:t>
            </a:r>
            <a:endParaRPr lang="en-US" altLang="vi-VN" sz="36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143000" y="3657600"/>
            <a:ext cx="70294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2250" kern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9" grpId="0" bldLvl="0" animBg="1"/>
      <p:bldP spid="10" grpId="0" bldLvl="0" animBg="1"/>
      <p:bldP spid="11" grpId="0" bldLvl="0" animBg="1"/>
      <p:bldP spid="13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Rectangles 46082"/>
          <p:cNvSpPr/>
          <p:nvPr/>
        </p:nvSpPr>
        <p:spPr>
          <a:xfrm>
            <a:off x="304800" y="533400"/>
            <a:ext cx="417195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I.Vocabulary 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6866" name="Rectangles 46083"/>
          <p:cNvSpPr/>
          <p:nvPr/>
        </p:nvSpPr>
        <p:spPr>
          <a:xfrm>
            <a:off x="228600" y="1600200"/>
            <a:ext cx="527685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II.Multiple choice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6867" name="Rectangles 46084"/>
          <p:cNvSpPr/>
          <p:nvPr/>
        </p:nvSpPr>
        <p:spPr>
          <a:xfrm>
            <a:off x="228600" y="2590800"/>
            <a:ext cx="748665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III.Answer the questions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6868" name="Rectangles 46085"/>
          <p:cNvSpPr/>
          <p:nvPr/>
        </p:nvSpPr>
        <p:spPr>
          <a:xfrm>
            <a:off x="228600" y="3581400"/>
            <a:ext cx="54006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IV. Post -reading 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itle 35841"/>
          <p:cNvSpPr>
            <a:spLocks noGrp="1"/>
          </p:cNvSpPr>
          <p:nvPr>
            <p:ph type="title"/>
          </p:nvPr>
        </p:nvSpPr>
        <p:spPr>
          <a:xfrm>
            <a:off x="0" y="1295400"/>
            <a:ext cx="8077200" cy="685800"/>
          </a:xfrm>
        </p:spPr>
        <p:txBody>
          <a:bodyPr anchor="b" anchorCtr="0"/>
          <a:p>
            <a:r>
              <a:rPr lang="en-US" altLang="zh-CN"/>
              <a:t>* Talking about </a:t>
            </a:r>
            <a:r>
              <a:rPr lang="en-US" altLang="zh-CN" err="1"/>
              <a:t>Ba’s</a:t>
            </a:r>
            <a:r>
              <a:rPr lang="en-US" altLang="zh-CN"/>
              <a:t> friends :</a:t>
            </a:r>
            <a:endParaRPr lang="en-US" altLang="zh-CN"/>
          </a:p>
        </p:txBody>
      </p:sp>
      <p:sp>
        <p:nvSpPr>
          <p:cNvPr id="35850" name="Content Placeholder 35849"/>
          <p:cNvSpPr>
            <a:spLocks noGrp="1"/>
          </p:cNvSpPr>
          <p:nvPr>
            <p:ph sz="half" idx="1"/>
          </p:nvPr>
        </p:nvSpPr>
        <p:spPr>
          <a:xfrm>
            <a:off x="0" y="2819400"/>
            <a:ext cx="2819400" cy="2590800"/>
          </a:xfrm>
        </p:spPr>
        <p:txBody>
          <a:bodyPr anchor="t" anchorCtr="0"/>
          <a:p>
            <a:pPr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-reserved</a:t>
            </a:r>
            <a:endParaRPr lang="en-US" altLang="zh-CN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-enjoys school</a:t>
            </a:r>
            <a:endParaRPr lang="en-US" altLang="zh-CN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-a school’s star soccer player</a:t>
            </a:r>
            <a:endParaRPr lang="en-US" altLang="zh-CN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  <a:buNone/>
            </a:pPr>
            <a:endParaRPr lang="en-US" altLang="zh-CN">
              <a:latin typeface="Times New Roman" panose="02020603050405020304" charset="0"/>
            </a:endParaRPr>
          </a:p>
        </p:txBody>
      </p:sp>
      <p:sp>
        <p:nvSpPr>
          <p:cNvPr id="35851" name="Content Placeholder 35850"/>
          <p:cNvSpPr>
            <a:spLocks noGrp="1"/>
          </p:cNvSpPr>
          <p:nvPr>
            <p:ph sz="half" idx="2"/>
          </p:nvPr>
        </p:nvSpPr>
        <p:spPr>
          <a:xfrm>
            <a:off x="3129280" y="2819400"/>
            <a:ext cx="2738120" cy="2438400"/>
          </a:xfrm>
        </p:spPr>
        <p:txBody>
          <a:bodyPr anchor="t" anchorCtr="0"/>
          <a:p>
            <a:pPr defTabSz="914400">
              <a:buClrTx/>
              <a:buSzTx/>
              <a:buFontTx/>
              <a:buNone/>
            </a:pPr>
            <a:r>
              <a:rPr lang="en-US" altLang="zh-CN" sz="2800">
                <a:latin typeface="Times New Roman" panose="02020603050405020304" charset="0"/>
              </a:rPr>
              <a:t>.</a:t>
            </a:r>
            <a:r>
              <a:rPr lang="en-US" altLang="zh-CN">
                <a:latin typeface="Times New Roman" panose="02020603050405020304" charset="0"/>
              </a:rPr>
              <a:t> reserved</a:t>
            </a:r>
            <a:endParaRPr lang="en-US" altLang="zh-CN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. enjoys school</a:t>
            </a:r>
            <a:endParaRPr lang="en-US" altLang="zh-CN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.likes reading</a:t>
            </a:r>
            <a:endParaRPr lang="en-US" altLang="zh-CN">
              <a:latin typeface="Times New Roman" panose="02020603050405020304" charset="0"/>
            </a:endParaRPr>
          </a:p>
        </p:txBody>
      </p:sp>
      <p:sp>
        <p:nvSpPr>
          <p:cNvPr id="37892" name="Rectangles 35844"/>
          <p:cNvSpPr/>
          <p:nvPr/>
        </p:nvSpPr>
        <p:spPr>
          <a:xfrm>
            <a:off x="152400" y="381000"/>
            <a:ext cx="54006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IV. Post -reading 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5852" name="Rectangles 35851"/>
          <p:cNvSpPr/>
          <p:nvPr/>
        </p:nvSpPr>
        <p:spPr>
          <a:xfrm>
            <a:off x="304800" y="1981200"/>
            <a:ext cx="7772400" cy="6858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/>
            <a:r>
              <a:rPr lang="en-US" altLang="zh-CN" sz="3600" u="sng">
                <a:latin typeface="Times New Roman" panose="02020603050405020304" charset="0"/>
                <a:cs typeface="Times New Roman" panose="02020603050405020304" charset="0"/>
              </a:rPr>
              <a:t>Song </a:t>
            </a:r>
            <a:r>
              <a:rPr lang="en-US" altLang="zh-CN" sz="3600"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3600" u="sng" err="1">
                <a:latin typeface="Times New Roman" panose="02020603050405020304" charset="0"/>
                <a:cs typeface="Times New Roman" panose="02020603050405020304" charset="0"/>
              </a:rPr>
              <a:t>Khai</a:t>
            </a:r>
            <a:r>
              <a:rPr lang="en-US" altLang="zh-CN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600">
                <a:latin typeface="Arial" panose="020B0604020202020204" pitchFamily="34" charset="0"/>
              </a:rPr>
              <a:t> </a:t>
            </a:r>
            <a:r>
              <a:rPr lang="en-US" altLang="zh-CN" sz="3600">
                <a:latin typeface="Comic Sans MS" panose="030F0702030302020204" pitchFamily="66" charset="0"/>
              </a:rPr>
              <a:t>               </a:t>
            </a:r>
            <a:r>
              <a:rPr lang="en-US" altLang="zh-CN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600" u="sng" err="1">
                <a:latin typeface="Times New Roman" panose="02020603050405020304" charset="0"/>
                <a:cs typeface="Times New Roman" panose="02020603050405020304" charset="0"/>
              </a:rPr>
              <a:t>Bao</a:t>
            </a:r>
            <a:endParaRPr lang="en-US" altLang="zh-CN" sz="3600" u="sng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5853" name="Rectangles 35852"/>
          <p:cNvSpPr/>
          <p:nvPr/>
        </p:nvSpPr>
        <p:spPr>
          <a:xfrm>
            <a:off x="6019800" y="2819400"/>
            <a:ext cx="3124200" cy="2667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  <a:buClrTx/>
              <a:buFontTx/>
            </a:pPr>
            <a:r>
              <a:rPr lang="en-US" altLang="zh-CN" sz="3200">
                <a:latin typeface="Comic Sans MS" panose="030F0702030302020204" pitchFamily="66" charset="0"/>
              </a:rPr>
              <a:t>- </a:t>
            </a:r>
            <a:r>
              <a:rPr lang="en-US" altLang="zh-CN" sz="3200">
                <a:latin typeface="Times New Roman" panose="02020603050405020304" charset="0"/>
              </a:rPr>
              <a:t>sociable,</a:t>
            </a:r>
            <a:endParaRPr lang="en-US" altLang="zh-CN" sz="3200">
              <a:latin typeface="Times New Roman" panose="02020603050405020304" charset="0"/>
            </a:endParaRPr>
          </a:p>
          <a:p>
            <a:pPr marL="342900" indent="-342900">
              <a:spcBef>
                <a:spcPct val="20000"/>
              </a:spcBef>
              <a:buClrTx/>
              <a:buFontTx/>
            </a:pPr>
            <a:r>
              <a:rPr lang="en-US" altLang="zh-CN" sz="3200">
                <a:latin typeface="Times New Roman" panose="02020603050405020304" charset="0"/>
              </a:rPr>
              <a:t>- kind, generous</a:t>
            </a:r>
            <a:endParaRPr lang="en-US" altLang="zh-CN" sz="3200">
              <a:latin typeface="Times New Roman" panose="02020603050405020304" charset="0"/>
            </a:endParaRPr>
          </a:p>
          <a:p>
            <a:pPr marL="342900" indent="-342900">
              <a:spcBef>
                <a:spcPct val="20000"/>
              </a:spcBef>
              <a:buClrTx/>
              <a:buFontTx/>
            </a:pPr>
            <a:r>
              <a:rPr lang="en-US" altLang="zh-CN" sz="3200">
                <a:latin typeface="Times New Roman" panose="02020603050405020304" charset="0"/>
              </a:rPr>
              <a:t>- a volunteer</a:t>
            </a:r>
            <a:endParaRPr lang="en-US" altLang="zh-CN" sz="3200">
              <a:latin typeface="Times New Roman" panose="02020603050405020304" charset="0"/>
            </a:endParaRPr>
          </a:p>
          <a:p>
            <a:pPr marL="342900" indent="-342900">
              <a:spcBef>
                <a:spcPct val="20000"/>
              </a:spcBef>
              <a:buClrTx/>
              <a:buFontTx/>
            </a:pPr>
            <a:r>
              <a:rPr lang="en-US" altLang="zh-CN" sz="3200">
                <a:latin typeface="Times New Roman" panose="02020603050405020304" charset="0"/>
              </a:rPr>
              <a:t>- a hard-working student</a:t>
            </a:r>
            <a:endParaRPr lang="en-US" altLang="zh-CN" sz="3200">
              <a:latin typeface="Times New Roman" panose="02020603050405020304" charset="0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endParaRPr lang="en-US" altLang="zh-CN" sz="3200">
              <a:latin typeface="Times New Roman" panose="02020603050405020304" charset="0"/>
            </a:endParaRPr>
          </a:p>
        </p:txBody>
      </p:sp>
      <p:sp>
        <p:nvSpPr>
          <p:cNvPr id="37895" name="Straight Connector 35853"/>
          <p:cNvSpPr/>
          <p:nvPr/>
        </p:nvSpPr>
        <p:spPr>
          <a:xfrm flipH="1">
            <a:off x="3048000" y="2362200"/>
            <a:ext cx="0" cy="3276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896" name="Straight Connector 35854"/>
          <p:cNvSpPr/>
          <p:nvPr/>
        </p:nvSpPr>
        <p:spPr>
          <a:xfrm>
            <a:off x="5943600" y="2286000"/>
            <a:ext cx="0" cy="3429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85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charRg st="1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850">
                                            <p:txEl>
                                              <p:charRg st="10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charRg st="2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5850">
                                            <p:txEl>
                                              <p:charRg st="25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5851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>
                                            <p:txEl>
                                              <p:charRg st="1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5851">
                                            <p:txEl>
                                              <p:charRg st="11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>
                                            <p:txEl>
                                              <p:charRg st="27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5851">
                                            <p:txEl>
                                              <p:charRg st="27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50" grpId="0" build="p"/>
      <p:bldP spid="35851" grpId="0" build="p"/>
      <p:bldP spid="35852" grpId="0"/>
      <p:bldP spid="358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7" name="Text Placeholder 36866"/>
          <p:cNvSpPr>
            <a:spLocks noGrp="1"/>
          </p:cNvSpPr>
          <p:nvPr>
            <p:ph type="body" sz="half" idx="4294967295"/>
          </p:nvPr>
        </p:nvSpPr>
        <p:spPr>
          <a:xfrm>
            <a:off x="0" y="1828800"/>
            <a:ext cx="7467600" cy="3657600"/>
          </a:xfrm>
        </p:spPr>
        <p:txBody>
          <a:bodyPr anchor="t" anchorCtr="0"/>
          <a:lstStyle>
            <a:lvl1pPr lvl="0">
              <a:buClrTx/>
              <a:buSzTx/>
              <a:buFontTx/>
              <a:defRPr sz="2800"/>
            </a:lvl1pPr>
            <a:lvl2pPr lvl="1">
              <a:buClrTx/>
              <a:buSzTx/>
              <a:buFontTx/>
              <a:defRPr sz="2400"/>
            </a:lvl2pPr>
            <a:lvl3pPr lvl="2">
              <a:buClrTx/>
              <a:buSzTx/>
              <a:buFontTx/>
              <a:defRPr sz="2000"/>
            </a:lvl3pPr>
            <a:lvl4pPr lvl="3">
              <a:buClrTx/>
              <a:buSzTx/>
              <a:buFontTx/>
              <a:defRPr sz="1800"/>
            </a:lvl4pPr>
            <a:lvl5pPr lvl="4">
              <a:buClrTx/>
              <a:buSzTx/>
              <a:buFontTx/>
              <a:defRPr sz="1800"/>
            </a:lvl5pPr>
          </a:lstStyle>
          <a:p>
            <a:pPr lvl="0" defTabSz="914400">
              <a:buChar char="-"/>
            </a:pPr>
            <a:r>
              <a:rPr lang="en-US" altLang="zh-CN" sz="3600">
                <a:solidFill>
                  <a:srgbClr val="0070C0"/>
                </a:solidFill>
              </a:rPr>
              <a:t>Do exercises </a:t>
            </a:r>
            <a:endParaRPr lang="en-US" altLang="zh-CN" sz="3600">
              <a:solidFill>
                <a:srgbClr val="0070C0"/>
              </a:solidFill>
            </a:endParaRPr>
          </a:p>
          <a:p>
            <a:pPr lvl="0" defTabSz="914400">
              <a:buChar char="-"/>
            </a:pPr>
            <a:r>
              <a:rPr lang="en-US" altLang="zh-CN" sz="3600">
                <a:solidFill>
                  <a:srgbClr val="0070C0"/>
                </a:solidFill>
              </a:rPr>
              <a:t>Learn new words </a:t>
            </a:r>
            <a:r>
              <a:rPr lang="en-US" altLang="zh-CN" sz="3600">
                <a:solidFill>
                  <a:srgbClr val="0070C0"/>
                </a:solidFill>
                <a:sym typeface="+mn-ea"/>
              </a:rPr>
              <a:t>by heart</a:t>
            </a:r>
            <a:endParaRPr lang="en-US" altLang="zh-CN" sz="3600">
              <a:solidFill>
                <a:srgbClr val="0070C0"/>
              </a:solidFill>
            </a:endParaRPr>
          </a:p>
          <a:p>
            <a:pPr lvl="0" defTabSz="914400">
              <a:buChar char="-"/>
            </a:pPr>
            <a:r>
              <a:rPr lang="en-US" altLang="zh-CN" sz="3600">
                <a:solidFill>
                  <a:srgbClr val="0070C0"/>
                </a:solidFill>
              </a:rPr>
              <a:t>Prepare : Write</a:t>
            </a:r>
            <a:endParaRPr lang="en-US" altLang="zh-CN" sz="3600">
              <a:solidFill>
                <a:srgbClr val="0070C0"/>
              </a:solidFill>
            </a:endParaRPr>
          </a:p>
        </p:txBody>
      </p:sp>
      <p:sp>
        <p:nvSpPr>
          <p:cNvPr id="36869" name="Rectangles 36868"/>
          <p:cNvSpPr/>
          <p:nvPr/>
        </p:nvSpPr>
        <p:spPr>
          <a:xfrm>
            <a:off x="228600" y="381000"/>
            <a:ext cx="432435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60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V. Homework</a:t>
            </a:r>
            <a:endParaRPr lang="en-US" sz="60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4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charRg st="14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67">
                                            <p:txEl>
                                              <p:charRg st="14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39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charRg st="39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charRg st="39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15875" y="0"/>
            <a:ext cx="8670925" cy="889000"/>
          </a:xfrm>
        </p:spPr>
        <p:txBody>
          <a:bodyPr anchor="ctr" anchorCtr="0"/>
          <a:p>
            <a:pPr algn="l"/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I. PRONUNCIATION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sz="half" idx="1"/>
          </p:nvPr>
        </p:nvSpPr>
        <p:spPr>
          <a:xfrm>
            <a:off x="0" y="593725"/>
            <a:ext cx="9148763" cy="6262688"/>
          </a:xfrm>
        </p:spPr>
        <p:txBody>
          <a:bodyPr anchor="t" anchorCtr="0"/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A. 1. </a:t>
            </a:r>
            <a:r>
              <a:rPr lang="en-US" altLang="zh-CN" u="sng">
                <a:latin typeface="Times New Roman" panose="02020603050405020304" charset="0"/>
              </a:rPr>
              <a:t>o</a:t>
            </a:r>
            <a:r>
              <a:rPr lang="en-US" altLang="zh-CN">
                <a:latin typeface="Times New Roman" panose="02020603050405020304" charset="0"/>
              </a:rPr>
              <a:t>rphanage     j</a:t>
            </a:r>
            <a:r>
              <a:rPr lang="en-US" altLang="zh-CN" u="sng">
                <a:latin typeface="Times New Roman" panose="02020603050405020304" charset="0"/>
              </a:rPr>
              <a:t>o</a:t>
            </a:r>
            <a:r>
              <a:rPr lang="en-US" altLang="zh-CN">
                <a:latin typeface="Times New Roman" panose="02020603050405020304" charset="0"/>
              </a:rPr>
              <a:t>ke        </a:t>
            </a:r>
            <a:r>
              <a:rPr lang="en-US" altLang="zh-CN" u="sng">
                <a:latin typeface="Times New Roman" panose="02020603050405020304" charset="0"/>
              </a:rPr>
              <a:t>o</a:t>
            </a:r>
            <a:r>
              <a:rPr lang="en-US" altLang="zh-CN">
                <a:latin typeface="Times New Roman" panose="02020603050405020304" charset="0"/>
              </a:rPr>
              <a:t>wner    gramoph</a:t>
            </a:r>
            <a:r>
              <a:rPr lang="en-US" altLang="zh-CN" u="sng">
                <a:latin typeface="Times New Roman" panose="02020603050405020304" charset="0"/>
              </a:rPr>
              <a:t>o</a:t>
            </a:r>
            <a:r>
              <a:rPr lang="en-US" altLang="zh-CN">
                <a:latin typeface="Times New Roman" panose="02020603050405020304" charset="0"/>
              </a:rPr>
              <a:t>ne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  2. ch</a:t>
            </a:r>
            <a:r>
              <a:rPr lang="en-US" altLang="zh-CN" u="sng">
                <a:latin typeface="Times New Roman" panose="02020603050405020304" charset="0"/>
              </a:rPr>
              <a:t>a</a:t>
            </a:r>
            <a:r>
              <a:rPr lang="en-US" altLang="zh-CN">
                <a:latin typeface="Times New Roman" panose="02020603050405020304" charset="0"/>
              </a:rPr>
              <a:t>racter        attr</a:t>
            </a:r>
            <a:r>
              <a:rPr lang="en-US" altLang="zh-CN" u="sng">
                <a:latin typeface="Times New Roman" panose="02020603050405020304" charset="0"/>
              </a:rPr>
              <a:t>a</a:t>
            </a:r>
            <a:r>
              <a:rPr lang="en-US" altLang="zh-CN">
                <a:latin typeface="Times New Roman" panose="02020603050405020304" charset="0"/>
              </a:rPr>
              <a:t>ction      s</a:t>
            </a:r>
            <a:r>
              <a:rPr lang="en-US" altLang="zh-CN" u="sng">
                <a:latin typeface="Times New Roman" panose="02020603050405020304" charset="0"/>
              </a:rPr>
              <a:t>a</a:t>
            </a:r>
            <a:r>
              <a:rPr lang="en-US" altLang="zh-CN">
                <a:latin typeface="Times New Roman" panose="02020603050405020304" charset="0"/>
              </a:rPr>
              <a:t>tellite     veter</a:t>
            </a:r>
            <a:r>
              <a:rPr lang="en-US" altLang="zh-CN" u="sng">
                <a:latin typeface="Times New Roman" panose="02020603050405020304" charset="0"/>
              </a:rPr>
              <a:t>a</a:t>
            </a:r>
            <a:r>
              <a:rPr lang="en-US" altLang="zh-CN">
                <a:latin typeface="Times New Roman" panose="02020603050405020304" charset="0"/>
              </a:rPr>
              <a:t>n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  3. str</a:t>
            </a:r>
            <a:r>
              <a:rPr lang="en-US" altLang="zh-CN" u="sng">
                <a:latin typeface="Times New Roman" panose="02020603050405020304" charset="0"/>
              </a:rPr>
              <a:t>ai</a:t>
            </a:r>
            <a:r>
              <a:rPr lang="en-US" altLang="zh-CN">
                <a:latin typeface="Times New Roman" panose="02020603050405020304" charset="0"/>
              </a:rPr>
              <a:t>ght          f</a:t>
            </a:r>
            <a:r>
              <a:rPr lang="en-US" altLang="zh-CN" u="sng">
                <a:latin typeface="Times New Roman" panose="02020603050405020304" charset="0"/>
              </a:rPr>
              <a:t>ai</a:t>
            </a:r>
            <a:r>
              <a:rPr lang="en-US" altLang="zh-CN">
                <a:latin typeface="Times New Roman" panose="02020603050405020304" charset="0"/>
              </a:rPr>
              <a:t>r            classm</a:t>
            </a:r>
            <a:r>
              <a:rPr lang="en-US" altLang="zh-CN" u="sng">
                <a:latin typeface="Times New Roman" panose="02020603050405020304" charset="0"/>
              </a:rPr>
              <a:t>a</a:t>
            </a:r>
            <a:r>
              <a:rPr lang="en-US" altLang="zh-CN">
                <a:latin typeface="Times New Roman" panose="02020603050405020304" charset="0"/>
              </a:rPr>
              <a:t>te          aw</a:t>
            </a:r>
            <a:r>
              <a:rPr lang="en-US" altLang="zh-CN" u="sng">
                <a:latin typeface="Times New Roman" panose="02020603050405020304" charset="0"/>
              </a:rPr>
              <a:t>a</a:t>
            </a:r>
            <a:r>
              <a:rPr lang="en-US" altLang="zh-CN">
                <a:latin typeface="Times New Roman" panose="02020603050405020304" charset="0"/>
              </a:rPr>
              <a:t>ke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B. 4. generous       reserved     sociable        curly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  5. annoy          defeat           perform        gather   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</a:rPr>
              <a:t>I. Choose the most appropriate word or phrase...</a:t>
            </a:r>
            <a:endParaRPr lang="en-US" altLang="zh-CN">
              <a:solidFill>
                <a:srgbClr val="FF0000"/>
              </a:solidFill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6. That singer is tall and _________ 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short        long         slim        straight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7. It is not polite to _________ her.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orphan       annnoy         joke       straighten</a:t>
            </a:r>
            <a:endParaRPr lang="en-US" altLang="zh-CN">
              <a:latin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914400" y="593725"/>
            <a:ext cx="21399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 u="sng">
                <a:solidFill>
                  <a:srgbClr val="FF0000"/>
                </a:solidFill>
                <a:latin typeface="Times New Roman" panose="02020603050405020304" charset="0"/>
              </a:rPr>
              <a:t>o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rphanage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6934200" y="1177925"/>
            <a:ext cx="2020888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veter</a:t>
            </a:r>
            <a:r>
              <a:rPr lang="en-US" altLang="zh-CN" sz="3200" u="sng">
                <a:solidFill>
                  <a:srgbClr val="FF0000"/>
                </a:solidFill>
                <a:latin typeface="Times New Roman" panose="02020603050405020304" charset="0"/>
              </a:rPr>
              <a:t>a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n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  <a:p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895600" y="1752600"/>
            <a:ext cx="12065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>
                <a:latin typeface="Times New Roman" panose="02020603050405020304" charset="0"/>
              </a:rPr>
              <a:t>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f</a:t>
            </a:r>
            <a:r>
              <a:rPr lang="en-US" altLang="zh-CN" sz="3200" u="sng">
                <a:solidFill>
                  <a:srgbClr val="FF0000"/>
                </a:solidFill>
                <a:latin typeface="Times New Roman" panose="02020603050405020304" charset="0"/>
              </a:rPr>
              <a:t>ai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r 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054350" y="2336800"/>
            <a:ext cx="1835150" cy="5826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reserved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6959600" y="2919413"/>
            <a:ext cx="19685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gather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4191000" y="4114800"/>
            <a:ext cx="100012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slim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3429000" y="5334000"/>
            <a:ext cx="165258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annnoy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9272588" cy="6858000"/>
          </a:xfrm>
        </p:spPr>
        <p:txBody>
          <a:bodyPr anchor="t" anchorCtr="0"/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8. We like Mary very much because she’s very ______.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blond        curly         reserved        generous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9. A lot of young people have volunteered _______ social activities.    ( in      at         for         about)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10. Our neighbors always show _________ 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character      sociability      volunteer     annoyance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11. It is funny to tell ___________.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cartoons      jokes        stories          albums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12. Our parents always behave _________ toward us.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generously      finally     completely       generally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13. Cyril and Dean helped those street children ______ 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skillfully         normally   moderately      voluntarily</a:t>
            </a:r>
            <a:endParaRPr lang="en-US" altLang="zh-CN">
              <a:latin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7543800" y="-76200"/>
            <a:ext cx="178276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generous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162800" y="1219200"/>
            <a:ext cx="11811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for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5334000" y="2209800"/>
            <a:ext cx="211931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sociability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581400" y="3429000"/>
            <a:ext cx="16335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jokes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149850" y="4648200"/>
            <a:ext cx="20129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generously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086600" y="5562600"/>
            <a:ext cx="2390775" cy="8604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voluntarily</a:t>
            </a:r>
            <a:endParaRPr lang="en-US" altLang="zh-CN">
              <a:latin typeface="Times New Roman" panose="02020603050405020304" charset="0"/>
            </a:endParaRPr>
          </a:p>
          <a:p>
            <a:endParaRPr lang="en-US" altLang="zh-CN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Content Placeholder 2"/>
          <p:cNvSpPr>
            <a:spLocks noGrp="1"/>
          </p:cNvSpPr>
          <p:nvPr>
            <p:ph sz="half" idx="1"/>
          </p:nvPr>
        </p:nvSpPr>
        <p:spPr>
          <a:xfrm>
            <a:off x="0" y="60325"/>
            <a:ext cx="9144000" cy="6797675"/>
          </a:xfrm>
        </p:spPr>
        <p:txBody>
          <a:bodyPr anchor="t" anchorCtr="0"/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14. Ms. Carla’s students are really _________ 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straight          blond        fair           straightforward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15. That boy has short _______ hair.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slim        curly        tall         oval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16. He is a natural ________. His hair is pale gold in color.    (straight     blond     fair     color )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17. G</a:t>
            </a:r>
            <a:r>
              <a:rPr lang="en-US" altLang="zh-CN">
                <a:latin typeface="Times New Roman" panose="02020603050405020304" charset="0"/>
                <a:sym typeface="Arial" panose="020B0604020202020204" pitchFamily="34" charset="0"/>
              </a:rPr>
              <a:t>enererosity is part of the Vietnamese _________ .</a:t>
            </a:r>
            <a:endParaRPr lang="en-US" altLang="zh-CN">
              <a:latin typeface="Times New Roman" panose="02020603050405020304" charset="0"/>
              <a:sym typeface="Arial" panose="020B0604020202020204" pitchFamily="3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  <a:sym typeface="Arial" panose="020B0604020202020204" pitchFamily="34" charset="0"/>
              </a:rPr>
              <a:t> </a:t>
            </a:r>
            <a:r>
              <a:rPr lang="en-US" altLang="zh-CN">
                <a:latin typeface="Times New Roman" panose="02020603050405020304" charset="0"/>
              </a:rPr>
              <a:t>joke        orphanage       character         straightness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18. Julian has long __________  hair.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full         fair                   slim             thin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19. A home for children whose parents are dead is a(n) ________ . ( aquarium     orphanage    resort     region)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              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   </a:t>
            </a:r>
            <a:endParaRPr lang="en-US" altLang="zh-CN"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715000" y="76200"/>
            <a:ext cx="340518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straight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  <a:sym typeface="Arial" panose="020B0604020202020204" pitchFamily="34" charset="0"/>
              </a:rPr>
              <a:t>forward.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3962400" y="1295400"/>
            <a:ext cx="15430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curly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276600" y="2438400"/>
            <a:ext cx="17653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blond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7010400" y="3505200"/>
            <a:ext cx="22669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  <a:sym typeface="Arial" panose="020B0604020202020204" pitchFamily="34" charset="0"/>
              </a:rPr>
              <a:t>character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482975" y="4724400"/>
            <a:ext cx="13525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  <a:sym typeface="Arial" panose="020B0604020202020204" pitchFamily="34" charset="0"/>
              </a:rPr>
              <a:t>fair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6200" y="6273800"/>
            <a:ext cx="212407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  <a:sym typeface="Arial" panose="020B0604020202020204" pitchFamily="34" charset="0"/>
              </a:rPr>
              <a:t>orphanage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635" y="0"/>
            <a:ext cx="9143365" cy="6924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 is talking about his friends.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am lucky enough to have a lot of friends. Of all my friends,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Khai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Song are the ones I spend most of my time with. Each of us, however, has a different </a:t>
            </a:r>
            <a:r>
              <a:rPr lang="en-U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character.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is the most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sociable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He is also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extremely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kind and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generous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He spends his free time doing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volunteer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work at a local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orphanage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and he is a hard-working student who always gets good grades.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Unlike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Khai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and Song are quite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reserved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in public. Both boys enjoy school, but they prefer to be outside the classroom. Song is our school’s star soccer player, and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Khai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likes the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peace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and quiet of the local library.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am not as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outgoing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as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but I enjoy telling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jokes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My friends usually enjoy my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sense of humor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However, sometimes my jokes </a:t>
            </a:r>
            <a:r>
              <a:rPr lang="en-U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annoy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them.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Although we have quite different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characters, the four of us are very close friends.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908800"/>
          </a:xfrm>
        </p:spPr>
        <p:txBody>
          <a:bodyPr anchor="t" anchorCtr="0"/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20. He is unwilling to show his feelings. He is ______ </a:t>
            </a:r>
            <a:endParaRPr lang="en-US" altLang="zh-CN">
              <a:latin typeface="Times New Roman" panose="0202060305040502030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sociable        reserved        generous   </a:t>
            </a:r>
            <a:r>
              <a:rPr lang="en-US" altLang="zh-CN">
                <a:latin typeface="Times New Roman" panose="02020603050405020304" charset="0"/>
                <a:sym typeface="Arial" panose="020B0604020202020204" pitchFamily="34" charset="0"/>
              </a:rPr>
              <a:t>straightforward</a:t>
            </a:r>
            <a:endParaRPr lang="en-US" altLang="zh-CN">
              <a:latin typeface="Times New Roman" panose="02020603050405020304" charset="0"/>
              <a:sym typeface="Arial" panose="020B0604020202020204" pitchFamily="34" charset="0"/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charset="0"/>
              </a:rPr>
              <a:t>   </a:t>
            </a:r>
            <a:endParaRPr lang="en-US" altLang="zh-CN">
              <a:latin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7543800" y="0"/>
            <a:ext cx="16002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reserved.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6200" y="1066800"/>
            <a:ext cx="9102725" cy="40306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Word forms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</a:rPr>
              <a:t>1. My friend Mai enjoys doing ______ work. (society)</a:t>
            </a:r>
            <a:endParaRPr lang="en-US" altLang="zh-CN" sz="3200">
              <a:latin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</a:rPr>
              <a:t>2. Green Summer Campaign is a very popular __________ activity. (volunteer)</a:t>
            </a:r>
            <a:endParaRPr lang="en-US" altLang="zh-CN" sz="3200">
              <a:latin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</a:rPr>
              <a:t>3. The noise from next door is so ________. (annoy)</a:t>
            </a:r>
            <a:endParaRPr lang="en-US" altLang="zh-CN" sz="3200">
              <a:latin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</a:rPr>
              <a:t>4. I __________ my tie and walked in. ( </a:t>
            </a:r>
            <a:r>
              <a:rPr lang="en-US" altLang="zh-CN" sz="3200">
                <a:latin typeface="Times New Roman" panose="02020603050405020304" charset="0"/>
                <a:sym typeface="Arial" panose="020B0604020202020204" pitchFamily="34" charset="0"/>
              </a:rPr>
              <a:t>straight</a:t>
            </a:r>
            <a:r>
              <a:rPr lang="en-US" altLang="zh-CN" sz="3200">
                <a:latin typeface="Times New Roman" panose="02020603050405020304" charset="0"/>
              </a:rPr>
              <a:t> )</a:t>
            </a:r>
            <a:endParaRPr lang="en-US" altLang="zh-CN" sz="3200">
              <a:latin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</a:rPr>
              <a:t>5. Thank you for your _________ behavior. (generosity)</a:t>
            </a:r>
            <a:endParaRPr lang="en-US" altLang="zh-CN" sz="3200">
              <a:latin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5334000" y="1524000"/>
            <a:ext cx="15684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social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28600" y="2590800"/>
            <a:ext cx="17843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voluntary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562600" y="3048000"/>
            <a:ext cx="1747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</a:rPr>
              <a:t>annoying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685800" y="3581400"/>
            <a:ext cx="257492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  <a:sym typeface="Arial" panose="020B0604020202020204" pitchFamily="34" charset="0"/>
              </a:rPr>
              <a:t>straightened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038600" y="4038600"/>
            <a:ext cx="202247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  <a:sym typeface="Arial" panose="020B0604020202020204" pitchFamily="34" charset="0"/>
              </a:rPr>
              <a:t>generous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-1587" y="0"/>
            <a:ext cx="9110662" cy="1143000"/>
          </a:xfrm>
        </p:spPr>
        <p:txBody>
          <a:bodyPr anchor="ctr" anchorCtr="0"/>
          <a:p>
            <a:endParaRPr lang="en-US" altLang="zh-CN"/>
          </a:p>
        </p:txBody>
      </p:sp>
      <p:sp>
        <p:nvSpPr>
          <p:cNvPr id="44034" name="Content Placeholder 2"/>
          <p:cNvSpPr>
            <a:spLocks noGrp="1"/>
          </p:cNvSpPr>
          <p:nvPr>
            <p:ph sz="half" idx="1"/>
          </p:nvPr>
        </p:nvSpPr>
        <p:spPr>
          <a:xfrm>
            <a:off x="0" y="1203325"/>
            <a:ext cx="9194800" cy="5654675"/>
          </a:xfrm>
        </p:spPr>
        <p:txBody>
          <a:bodyPr anchor="t" anchorCtr="0"/>
          <a:p>
            <a:pPr defTabSz="914400">
              <a:buClrTx/>
              <a:buSzTx/>
              <a:buFontTx/>
            </a:pP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9" name="Content Placeholder 13318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19600" cy="6019800"/>
          </a:xfrm>
        </p:spPr>
        <p:txBody>
          <a:bodyPr anchor="t" anchorCtr="0"/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character ( n )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sociable ( a ) = out going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generous ( a )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reserved ( a )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humor ( n ):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extremely ( adv )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orphanage ( n )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orphan (n):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peace ( n )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jokes ( n )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annoy ( v )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affect ( v )  :</a:t>
            </a:r>
            <a:endParaRPr lang="en-US" altLang="zh-CN" sz="2400">
              <a:latin typeface="Times New Roman" panose="02020603050405020304" charset="0"/>
            </a:endParaRPr>
          </a:p>
          <a:p>
            <a:pPr defTabSz="914400">
              <a:buClrTx/>
              <a:buSzTx/>
              <a:buFontTx/>
            </a:pPr>
            <a:r>
              <a:rPr lang="en-US" altLang="zh-CN" sz="2400">
                <a:latin typeface="Times New Roman" panose="02020603050405020304" charset="0"/>
              </a:rPr>
              <a:t> get tired of ( v )  :</a:t>
            </a:r>
            <a:endParaRPr lang="en-US" altLang="zh-CN" sz="2400">
              <a:latin typeface="Times New Roman" panose="02020603050405020304" charset="0"/>
            </a:endParaRPr>
          </a:p>
        </p:txBody>
      </p:sp>
      <p:sp>
        <p:nvSpPr>
          <p:cNvPr id="13320" name="Content Placeholder 13319"/>
          <p:cNvSpPr>
            <a:spLocks noGrp="1"/>
          </p:cNvSpPr>
          <p:nvPr>
            <p:ph sz="half" idx="2"/>
          </p:nvPr>
        </p:nvSpPr>
        <p:spPr>
          <a:xfrm>
            <a:off x="4724400" y="609600"/>
            <a:ext cx="3352800" cy="609600"/>
          </a:xfrm>
        </p:spPr>
        <p:txBody>
          <a:bodyPr anchor="t" anchorCtr="0"/>
          <a:p>
            <a:pPr defTabSz="914400">
              <a:buClrTx/>
              <a:buSzTx/>
              <a:buFontTx/>
              <a:buNone/>
            </a:pPr>
            <a:r>
              <a:rPr lang="en-US" altLang="zh-CN" sz="2800" err="1">
                <a:latin typeface="Times New Roman" panose="02020603050405020304" charset="0"/>
              </a:rPr>
              <a:t>tính</a:t>
            </a:r>
            <a:r>
              <a:rPr lang="en-US" altLang="zh-CN" sz="2800">
                <a:latin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</a:rPr>
              <a:t>cách</a:t>
            </a:r>
            <a:endParaRPr lang="en-US" altLang="zh-CN" sz="2800">
              <a:latin typeface="Times New Roman" panose="02020603050405020304" charset="0"/>
            </a:endParaRPr>
          </a:p>
        </p:txBody>
      </p:sp>
      <p:sp>
        <p:nvSpPr>
          <p:cNvPr id="13321" name="Rectangles 13320"/>
          <p:cNvSpPr/>
          <p:nvPr/>
        </p:nvSpPr>
        <p:spPr>
          <a:xfrm>
            <a:off x="4648200" y="1066800"/>
            <a:ext cx="3352800" cy="533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>
                <a:latin typeface="Times New Roman" panose="02020603050405020304" charset="0"/>
              </a:rPr>
              <a:t>chan hoà , </a:t>
            </a:r>
            <a:r>
              <a:rPr lang="en-US" altLang="zh-CN" sz="2800" err="1">
                <a:latin typeface="Times New Roman" panose="02020603050405020304" charset="0"/>
              </a:rPr>
              <a:t>hoà</a:t>
            </a:r>
            <a:r>
              <a:rPr lang="en-US" altLang="zh-CN" sz="2800">
                <a:latin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</a:rPr>
              <a:t>đồng</a:t>
            </a:r>
            <a:endParaRPr lang="en-US" altLang="zh-CN" sz="2800">
              <a:latin typeface="Times New Roman" panose="02020603050405020304" charset="0"/>
            </a:endParaRPr>
          </a:p>
        </p:txBody>
      </p:sp>
      <p:sp>
        <p:nvSpPr>
          <p:cNvPr id="13322" name="Rectangles 13321"/>
          <p:cNvSpPr/>
          <p:nvPr/>
        </p:nvSpPr>
        <p:spPr>
          <a:xfrm>
            <a:off x="4495800" y="1600200"/>
            <a:ext cx="41910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</a:rPr>
              <a:t>rộng</a:t>
            </a:r>
            <a:r>
              <a:rPr lang="en-US" altLang="zh-CN" sz="2800">
                <a:latin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</a:rPr>
              <a:t>lượng</a:t>
            </a:r>
            <a:r>
              <a:rPr lang="en-US" altLang="zh-CN" sz="2800">
                <a:latin typeface="Times New Roman" panose="02020603050405020304" charset="0"/>
              </a:rPr>
              <a:t>, </a:t>
            </a:r>
            <a:r>
              <a:rPr lang="en-US" altLang="zh-CN" sz="2800" err="1">
                <a:latin typeface="Times New Roman" panose="02020603050405020304" charset="0"/>
              </a:rPr>
              <a:t>háo</a:t>
            </a:r>
            <a:r>
              <a:rPr lang="en-US" altLang="zh-CN" sz="2800">
                <a:latin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</a:rPr>
              <a:t>phóng</a:t>
            </a:r>
            <a:endParaRPr lang="en-US" altLang="zh-CN" sz="2800">
              <a:latin typeface="Times New Roman" panose="02020603050405020304" charset="0"/>
            </a:endParaRPr>
          </a:p>
        </p:txBody>
      </p:sp>
      <p:sp>
        <p:nvSpPr>
          <p:cNvPr id="13323" name="Rectangles 13322"/>
          <p:cNvSpPr/>
          <p:nvPr/>
        </p:nvSpPr>
        <p:spPr>
          <a:xfrm>
            <a:off x="4343400" y="2057400"/>
            <a:ext cx="34290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</a:rPr>
              <a:t>dè</a:t>
            </a:r>
            <a:r>
              <a:rPr lang="en-US" altLang="zh-CN" sz="2800">
                <a:latin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</a:rPr>
              <a:t>dặt</a:t>
            </a:r>
            <a:r>
              <a:rPr lang="en-US" altLang="zh-CN" sz="2800">
                <a:latin typeface="Times New Roman" panose="02020603050405020304" charset="0"/>
              </a:rPr>
              <a:t> , </a:t>
            </a:r>
            <a:r>
              <a:rPr lang="en-US" altLang="zh-CN" sz="2800" err="1">
                <a:latin typeface="Times New Roman" panose="02020603050405020304" charset="0"/>
              </a:rPr>
              <a:t>kín</a:t>
            </a:r>
            <a:r>
              <a:rPr lang="en-US" altLang="zh-CN" sz="2800">
                <a:latin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</a:rPr>
              <a:t>đáo</a:t>
            </a:r>
            <a:endParaRPr lang="en-US" altLang="zh-CN" sz="2800">
              <a:latin typeface="Times New Roman" panose="02020603050405020304" charset="0"/>
            </a:endParaRPr>
          </a:p>
        </p:txBody>
      </p:sp>
      <p:sp>
        <p:nvSpPr>
          <p:cNvPr id="13324" name="Rectangles 13323"/>
          <p:cNvSpPr/>
          <p:nvPr/>
        </p:nvSpPr>
        <p:spPr>
          <a:xfrm>
            <a:off x="4343400" y="2514600"/>
            <a:ext cx="3352800" cy="533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</a:rPr>
              <a:t>tính</a:t>
            </a:r>
            <a:r>
              <a:rPr lang="en-US" altLang="zh-CN" sz="2800">
                <a:latin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</a:rPr>
              <a:t>hài</a:t>
            </a:r>
            <a:r>
              <a:rPr lang="en-US" altLang="zh-CN" sz="2800">
                <a:latin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</a:rPr>
              <a:t>hước</a:t>
            </a:r>
            <a:endParaRPr lang="en-US" altLang="zh-CN" sz="2800">
              <a:latin typeface="Times New Roman" panose="02020603050405020304" charset="0"/>
            </a:endParaRPr>
          </a:p>
        </p:txBody>
      </p:sp>
      <p:sp>
        <p:nvSpPr>
          <p:cNvPr id="13325" name="Rectangles 13324"/>
          <p:cNvSpPr/>
          <p:nvPr/>
        </p:nvSpPr>
        <p:spPr>
          <a:xfrm>
            <a:off x="4343400" y="2895600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rất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cực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kỳ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326" name="Rectangles 13325"/>
          <p:cNvSpPr/>
          <p:nvPr/>
        </p:nvSpPr>
        <p:spPr>
          <a:xfrm>
            <a:off x="4419600" y="3352800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trại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mồ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côi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327" name="Rectangles 13326"/>
          <p:cNvSpPr/>
          <p:nvPr/>
        </p:nvSpPr>
        <p:spPr>
          <a:xfrm>
            <a:off x="4343400" y="4191000"/>
            <a:ext cx="3505200" cy="381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hoà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bình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,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yên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bình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418" name="Rectangles 13327"/>
          <p:cNvSpPr/>
          <p:nvPr/>
        </p:nvSpPr>
        <p:spPr>
          <a:xfrm>
            <a:off x="5410200" y="4419600"/>
            <a:ext cx="3733800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endParaRPr lang="en-US" altLang="zh-CN" sz="2800">
              <a:latin typeface="Comic Sans MS" panose="030F0702030302020204" pitchFamily="66" charset="0"/>
            </a:endParaRPr>
          </a:p>
        </p:txBody>
      </p:sp>
      <p:sp>
        <p:nvSpPr>
          <p:cNvPr id="13329" name="Rectangles 13328"/>
          <p:cNvSpPr/>
          <p:nvPr/>
        </p:nvSpPr>
        <p:spPr>
          <a:xfrm>
            <a:off x="4076700" y="4572000"/>
            <a:ext cx="4191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chuyện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đùa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,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lời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nói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đùa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330" name="Rectangles 13329"/>
          <p:cNvSpPr/>
          <p:nvPr/>
        </p:nvSpPr>
        <p:spPr>
          <a:xfrm>
            <a:off x="4343400" y="5486400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ảnh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hưởng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331" name="Rectangles 13330"/>
          <p:cNvSpPr/>
          <p:nvPr/>
        </p:nvSpPr>
        <p:spPr>
          <a:xfrm>
            <a:off x="4076700" y="5029200"/>
            <a:ext cx="4495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làm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khó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chịu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bực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mình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332" name="Rectangles 13331"/>
          <p:cNvSpPr/>
          <p:nvPr/>
        </p:nvSpPr>
        <p:spPr>
          <a:xfrm>
            <a:off x="4800600" y="5943600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90000"/>
              </a:lnSpc>
              <a:spcBef>
                <a:spcPct val="20000"/>
              </a:spcBef>
              <a:buClrTx/>
              <a:buFontTx/>
            </a:pP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chán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423" name="Rectangles 13332"/>
          <p:cNvSpPr/>
          <p:nvPr/>
        </p:nvSpPr>
        <p:spPr>
          <a:xfrm>
            <a:off x="0" y="-28575"/>
            <a:ext cx="30575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4400"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I.Vocabulary </a:t>
            </a:r>
            <a:endParaRPr lang="en-US" sz="4400">
              <a:solidFill>
                <a:schemeClr val="tx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419600" y="3733800"/>
            <a:ext cx="264636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trẻ mồ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 err="1">
                <a:latin typeface="Times New Roman" panose="02020603050405020304" charset="0"/>
                <a:cs typeface="Times New Roman" panose="02020603050405020304" charset="0"/>
              </a:rPr>
              <a:t>côi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9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8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9">
                                            <p:txEl>
                                              <p:charRg st="18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4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9">
                                            <p:txEl>
                                              <p:charRg st="47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64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9">
                                            <p:txEl>
                                              <p:charRg st="64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81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19">
                                            <p:txEl>
                                              <p:charRg st="81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94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19">
                                            <p:txEl>
                                              <p:charRg st="94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1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19">
                                            <p:txEl>
                                              <p:charRg st="114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32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319">
                                            <p:txEl>
                                              <p:charRg st="132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32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319">
                                            <p:txEl>
                                              <p:charRg st="132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46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319">
                                            <p:txEl>
                                              <p:charRg st="146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60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319">
                                            <p:txEl>
                                              <p:charRg st="160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74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319">
                                            <p:txEl>
                                              <p:charRg st="174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90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319">
                                            <p:txEl>
                                              <p:charRg st="190" end="2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3319">
                                            <p:txEl>
                                              <p:char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32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3326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build="p"/>
      <p:bldP spid="13320" grpId="0" build="p"/>
      <p:bldP spid="13321" grpId="0"/>
      <p:bldP spid="13322" grpId="0"/>
      <p:bldP spid="13323" grpId="0"/>
      <p:bldP spid="13324" grpId="0"/>
      <p:bldP spid="13325" grpId="0"/>
      <p:bldP spid="13327" grpId="0"/>
      <p:bldP spid="13329" grpId="0"/>
      <p:bldP spid="13330" grpId="0"/>
      <p:bldP spid="13331" grpId="0"/>
      <p:bldP spid="1333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18415" y="0"/>
            <a:ext cx="9097010" cy="66979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 is talking about his friends.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am lucky enough to have a lot of friends. Of all my friends,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Khai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Song are the ones I spend most of my time with. Each of us, however, has a different character.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is the most sociable. He is also extremely kind and generous. He spends his free time doing volunteer work at a local orphanage, and he is a hard-working student who always gets good grades.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Unlike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Khai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and Song are quite reserved in public. Both boys enjoy school, but they prefer to be outside the classroom. Song is our school’s star soccer player, and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Khai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likes the peace and quiet of the local library.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am not as outgoing as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but I enjoy telling jokes. My friends usually enjoy my sense of humor. However, sometimes my jokes annoy them.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Although we have quite different characters, the four of us are very close friends.</a:t>
            </a:r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28575" y="0"/>
            <a:ext cx="9055100" cy="835025"/>
          </a:xfrm>
        </p:spPr>
        <p:txBody>
          <a:bodyPr anchor="ctr" anchorCtr="0"/>
          <a:p>
            <a:r>
              <a:rPr lang="en-US" altLang="zh-CN" sz="3600">
                <a:solidFill>
                  <a:srgbClr val="FF0000"/>
                </a:solidFill>
                <a:latin typeface="Times New Roman" panose="02020603050405020304" charset="0"/>
              </a:rPr>
              <a:t>Word forms</a:t>
            </a:r>
            <a:endParaRPr lang="en-US" altLang="zh-CN" sz="360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sz="half" idx="1"/>
          </p:nvPr>
        </p:nvSpPr>
        <p:spPr>
          <a:xfrm>
            <a:off x="17463" y="658813"/>
            <a:ext cx="9136062" cy="5467350"/>
          </a:xfrm>
        </p:spPr>
        <p:txBody>
          <a:bodyPr anchor="t" anchorCtr="0"/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solidFill>
                  <a:srgbClr val="1E0CA6"/>
                </a:solidFill>
                <a:latin typeface="Times New Roman" panose="02020603050405020304" charset="0"/>
              </a:rPr>
              <a:t>1. socialize (v): giao tiếp</a:t>
            </a:r>
            <a:endParaRPr lang="en-US" altLang="zh-CN">
              <a:solidFill>
                <a:srgbClr val="1E0CA6"/>
              </a:solidFill>
              <a:latin typeface="Times New Roman" panose="02020603050405020304" charset="0"/>
            </a:endParaRPr>
          </a:p>
        </p:txBody>
      </p:sp>
      <p:sp>
        <p:nvSpPr>
          <p:cNvPr id="18435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/>
          <a:p>
            <a:pPr defTabSz="914400">
              <a:buClrTx/>
              <a:buSzTx/>
              <a:buFontTx/>
            </a:pPr>
            <a:endParaRPr lang="en-US" altLang="zh-CN"/>
          </a:p>
        </p:txBody>
      </p:sp>
      <p:sp>
        <p:nvSpPr>
          <p:cNvPr id="5" name="Text Box 4"/>
          <p:cNvSpPr txBox="1"/>
          <p:nvPr/>
        </p:nvSpPr>
        <p:spPr>
          <a:xfrm>
            <a:off x="304800" y="1143000"/>
            <a:ext cx="611346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</a:rPr>
              <a:t>→ sociability (n): tính hoà đồng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04800" y="1600200"/>
            <a:ext cx="7812088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sociable (a.) ≠ unsociable :  hoà đồng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 - social (a.) : có tính chất xã hội 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304800" y="2514600"/>
            <a:ext cx="707548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sociably (adv.) : một cách chan hoà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6200" y="2895600"/>
            <a:ext cx="8856663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</a:rPr>
              <a:t>2. generous (a.)  </a:t>
            </a:r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genererosity (n) :tính rộng lượng</a:t>
            </a:r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</a:rPr>
              <a:t> 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6200" y="3352800"/>
            <a:ext cx="905192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3. humor (n) : tính khôi hài → sense of humor : óc khôi hài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828800" y="3844925"/>
            <a:ext cx="45021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 humorous (a.)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76200" y="4267200"/>
            <a:ext cx="401637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4. peace (n) : hoà bình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4105275" y="4267200"/>
            <a:ext cx="49784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 peaceful (a.): thanh bình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76200" y="4724400"/>
            <a:ext cx="81216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 peacefully (adv.): một cách thanh bình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15875" y="5181600"/>
            <a:ext cx="40894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5. extreme (a.) : cực kỳ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4105275" y="5181600"/>
            <a:ext cx="497998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 extremely (adv.): vô cùng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8575" y="5638800"/>
            <a:ext cx="691356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6. lucky (a.) ≠ unlucky : may mắn 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7" name="Text Box 16"/>
          <p:cNvSpPr txBox="1"/>
          <p:nvPr/>
        </p:nvSpPr>
        <p:spPr>
          <a:xfrm>
            <a:off x="76200" y="6096000"/>
            <a:ext cx="784542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 luckily (adv.)  ≠ unluckily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Content Placeholder 2"/>
          <p:cNvSpPr>
            <a:spLocks noGrp="1"/>
          </p:cNvSpPr>
          <p:nvPr>
            <p:ph sz="half" idx="1"/>
          </p:nvPr>
        </p:nvSpPr>
        <p:spPr>
          <a:xfrm>
            <a:off x="-6350" y="7938"/>
            <a:ext cx="9117013" cy="6118225"/>
          </a:xfrm>
        </p:spPr>
        <p:txBody>
          <a:bodyPr anchor="t" anchorCtr="0"/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solidFill>
                  <a:srgbClr val="1E0CA6"/>
                </a:solidFill>
                <a:latin typeface="Times New Roman" panose="02020603050405020304" charset="0"/>
              </a:rPr>
              <a:t>7. appear</a:t>
            </a:r>
            <a:r>
              <a:rPr lang="en-US" altLang="zh-CN">
                <a:latin typeface="Times New Roman" panose="02020603050405020304" charset="0"/>
              </a:rPr>
              <a:t> </a:t>
            </a:r>
            <a:r>
              <a:rPr lang="en-US" altLang="zh-CN">
                <a:solidFill>
                  <a:srgbClr val="1E0CA6"/>
                </a:solidFill>
                <a:latin typeface="Times New Roman" panose="02020603050405020304" charset="0"/>
              </a:rPr>
              <a:t>(v)</a:t>
            </a:r>
            <a:r>
              <a:rPr lang="en-US" altLang="zh-CN">
                <a:latin typeface="Times New Roman" panose="02020603050405020304" charset="0"/>
              </a:rPr>
              <a:t> </a:t>
            </a:r>
            <a:r>
              <a:rPr lang="en-US" altLang="zh-CN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≠ dis</a:t>
            </a:r>
            <a:r>
              <a:rPr lang="en-US" altLang="zh-CN">
                <a:solidFill>
                  <a:srgbClr val="1E0CA6"/>
                </a:solidFill>
                <a:latin typeface="Times New Roman" panose="02020603050405020304" charset="0"/>
              </a:rPr>
              <a:t>appear : xuất hiện </a:t>
            </a:r>
            <a:endParaRPr lang="en-US" altLang="zh-CN">
              <a:latin typeface="Times New Roman" panose="02020603050405020304" charset="0"/>
            </a:endParaRPr>
          </a:p>
        </p:txBody>
      </p:sp>
      <p:sp>
        <p:nvSpPr>
          <p:cNvPr id="20482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/>
          <a:p>
            <a:pPr defTabSz="914400">
              <a:buClrTx/>
              <a:buSzTx/>
              <a:buFontTx/>
            </a:pPr>
            <a:endParaRPr lang="en-US" altLang="zh-CN"/>
          </a:p>
        </p:txBody>
      </p:sp>
      <p:sp>
        <p:nvSpPr>
          <p:cNvPr id="3" name="Text Box 2"/>
          <p:cNvSpPr txBox="1"/>
          <p:nvPr/>
        </p:nvSpPr>
        <p:spPr>
          <a:xfrm>
            <a:off x="76200" y="457200"/>
            <a:ext cx="638016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</a:rPr>
              <a:t>→ appearance (n) : sự xuất hiện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76200" y="990600"/>
            <a:ext cx="227647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</a:rPr>
              <a:t>8. enjoy (v)  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286000" y="990600"/>
            <a:ext cx="59817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enjoyment (n) : sự vui vẻ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76200" y="1447800"/>
            <a:ext cx="53419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enjoyable (a.) : vui, thú vị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6200" y="1981200"/>
            <a:ext cx="783272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enjoyably (adv.) : một cách thú vị 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6200" y="2438400"/>
            <a:ext cx="648652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9. volunteer (v) : tình nguyện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  <a:p>
            <a:r>
              <a:rPr lang="en-US" altLang="zh-CN" sz="3200">
                <a:latin typeface="Comic Sans MS" panose="030F0702030302020204" pitchFamily="66" charset="0"/>
              </a:rPr>
              <a:t>                 </a:t>
            </a:r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(n) : người tình nguyện</a:t>
            </a:r>
            <a:r>
              <a:rPr lang="en-US" altLang="zh-CN" sz="3200">
                <a:latin typeface="Comic Sans MS" panose="030F0702030302020204" pitchFamily="66" charset="0"/>
              </a:rPr>
              <a:t> 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6200" y="3429000"/>
            <a:ext cx="695960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voluntary (a.) : tự nguyện, tự ý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52400" y="3921125"/>
            <a:ext cx="651192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voluntarily (adv.)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76200" y="4343400"/>
            <a:ext cx="593566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</a:rPr>
              <a:t>10. annoy (v) : làm cho bực mình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76200" y="4800600"/>
            <a:ext cx="572135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annoyance (n): sự bực bội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76200" y="5257800"/>
            <a:ext cx="8921750" cy="20605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annoying (a.) : gây bực bội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     annoyed with sb. (a.): bực mình với ai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     annoyed at / about sth. : bực mình việc gì 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 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Content Placeholder 2"/>
          <p:cNvSpPr>
            <a:spLocks noGrp="1"/>
          </p:cNvSpPr>
          <p:nvPr>
            <p:ph sz="half" idx="1"/>
          </p:nvPr>
        </p:nvSpPr>
        <p:spPr>
          <a:xfrm>
            <a:off x="-17462" y="0"/>
            <a:ext cx="9164637" cy="6856413"/>
          </a:xfrm>
        </p:spPr>
        <p:txBody>
          <a:bodyPr anchor="t" anchorCtr="0"/>
          <a:p>
            <a:pPr marL="0" indent="0" defTabSz="914400">
              <a:buClrTx/>
              <a:buSzTx/>
              <a:buFontTx/>
              <a:buNone/>
            </a:pPr>
            <a:r>
              <a:rPr lang="en-US" altLang="zh-CN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11. straighten (v) : làm cho thẳng</a:t>
            </a:r>
            <a:endParaRPr lang="en-US" altLang="zh-CN"/>
          </a:p>
        </p:txBody>
      </p:sp>
      <p:sp>
        <p:nvSpPr>
          <p:cNvPr id="21506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/>
          <a:p>
            <a:pPr defTabSz="914400">
              <a:buClrTx/>
              <a:buSzTx/>
              <a:buFontTx/>
            </a:pPr>
            <a:endParaRPr lang="en-US" altLang="zh-CN"/>
          </a:p>
        </p:txBody>
      </p:sp>
      <p:sp>
        <p:nvSpPr>
          <p:cNvPr id="2" name="Text Box 1"/>
          <p:cNvSpPr txBox="1"/>
          <p:nvPr/>
        </p:nvSpPr>
        <p:spPr>
          <a:xfrm>
            <a:off x="76200" y="457200"/>
            <a:ext cx="7500938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straightness (n) : sự thẳng thắn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straight (n) : chỗ thẳng, đoạn thẳng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6200" y="1371600"/>
            <a:ext cx="825500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straight (a.) : thẳng  (adv.) : thẳng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     straightforward (a.) : thẳng thắn, chân thực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76200" y="2362200"/>
            <a:ext cx="415925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12. curl (v): uốn, cuộn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  <a:p>
            <a:r>
              <a:rPr lang="en-US" altLang="zh-CN" sz="3200">
                <a:latin typeface="Comic Sans MS" panose="030F0702030302020204" pitchFamily="66" charset="0"/>
              </a:rPr>
              <a:t>           </a:t>
            </a:r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(n) : cuộn, xoắn</a:t>
            </a:r>
            <a:endParaRPr lang="en-US" altLang="zh-CN" sz="3200">
              <a:latin typeface="Comic Sans MS" panose="030F0702030302020204" pitchFamily="66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76200" y="3352800"/>
            <a:ext cx="42799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3200">
                <a:solidFill>
                  <a:srgbClr val="1E0CA6"/>
                </a:solidFill>
                <a:latin typeface="Times New Roman" panose="02020603050405020304" charset="0"/>
                <a:sym typeface="Arial" panose="020B0604020202020204" pitchFamily="34" charset="0"/>
              </a:rPr>
              <a:t>→ curly (a.) : quăn, xoắn</a:t>
            </a:r>
            <a:endParaRPr lang="en-US" altLang="zh-CN" sz="3200">
              <a:solidFill>
                <a:srgbClr val="1E0CA6"/>
              </a:solidFill>
              <a:latin typeface="Times New Roman" panose="0202060305040502030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Rectangles 4104"/>
          <p:cNvSpPr/>
          <p:nvPr/>
        </p:nvSpPr>
        <p:spPr>
          <a:xfrm>
            <a:off x="228600" y="990600"/>
            <a:ext cx="7620000" cy="2100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6000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charset="0"/>
                <a:ea typeface="Impact" panose="020B0806030902050204" charset="0"/>
              </a:rPr>
              <a:t>I. Vocabulary</a:t>
            </a:r>
            <a:endParaRPr lang="en-US" sz="6000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22530" name="Rectangles 4106"/>
          <p:cNvSpPr/>
          <p:nvPr/>
        </p:nvSpPr>
        <p:spPr>
          <a:xfrm>
            <a:off x="304800" y="2743200"/>
            <a:ext cx="8077200" cy="24399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6000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charset="0"/>
                <a:ea typeface="Impact" panose="020B0806030902050204" charset="0"/>
              </a:rPr>
              <a:t>II. Mutiple choice</a:t>
            </a:r>
            <a:endParaRPr lang="en-US" sz="6000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8409</Words>
  <Application>WPS Presentation</Application>
  <PresentationFormat/>
  <Paragraphs>500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3" baseType="lpstr">
      <vt:lpstr>Arial</vt:lpstr>
      <vt:lpstr>SimSun</vt:lpstr>
      <vt:lpstr>Wingdings</vt:lpstr>
      <vt:lpstr>Comic Sans MS</vt:lpstr>
      <vt:lpstr>Times New Roman</vt:lpstr>
      <vt:lpstr>Impact</vt:lpstr>
      <vt:lpstr>Wingdings 2</vt:lpstr>
      <vt:lpstr>Microsoft YaHei</vt:lpstr>
      <vt:lpstr>Arial Unicode MS</vt:lpstr>
      <vt:lpstr>Calibri</vt:lpstr>
      <vt:lpstr>Arial</vt:lpstr>
      <vt:lpstr>Default Design</vt:lpstr>
      <vt:lpstr>UNIT 1: MY FRIENDS</vt:lpstr>
      <vt:lpstr>PowerPoint 演示文稿</vt:lpstr>
      <vt:lpstr>PowerPoint 演示文稿</vt:lpstr>
      <vt:lpstr>PowerPoint 演示文稿</vt:lpstr>
      <vt:lpstr>PowerPoint 演示文稿</vt:lpstr>
      <vt:lpstr>Word forms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Grammar and structures:</vt:lpstr>
      <vt:lpstr>PowerPoint 演示文稿</vt:lpstr>
      <vt:lpstr>* Talking about Ba’s friends :</vt:lpstr>
      <vt:lpstr>PowerPoint 演示文稿</vt:lpstr>
      <vt:lpstr>I. PRONUNCIATION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15</cp:revision>
  <dcterms:created xsi:type="dcterms:W3CDTF">2009-08-04T12:56:00Z</dcterms:created>
  <dcterms:modified xsi:type="dcterms:W3CDTF">2021-09-11T15:05:59Z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1033-11.2.0.10265</vt:lpwstr>
  </property>
  <property fmtid="{D5CDD505-2E9C-101B-9397-08002B2CF9AE}" pid="3" name="ICV">
    <vt:lpwstr>9F8CDF3E72A24BDD9245E36050413A41</vt:lpwstr>
  </property>
</Properties>
</file>